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7"/>
  </p:notesMasterIdLst>
  <p:handoutMasterIdLst>
    <p:handoutMasterId r:id="rId58"/>
  </p:handoutMasterIdLst>
  <p:sldIdLst>
    <p:sldId id="332" r:id="rId2"/>
    <p:sldId id="339" r:id="rId3"/>
    <p:sldId id="361" r:id="rId4"/>
    <p:sldId id="358" r:id="rId5"/>
    <p:sldId id="342" r:id="rId6"/>
    <p:sldId id="360" r:id="rId7"/>
    <p:sldId id="347" r:id="rId8"/>
    <p:sldId id="352" r:id="rId9"/>
    <p:sldId id="353" r:id="rId10"/>
    <p:sldId id="354" r:id="rId11"/>
    <p:sldId id="359" r:id="rId12"/>
    <p:sldId id="348" r:id="rId13"/>
    <p:sldId id="355" r:id="rId14"/>
    <p:sldId id="356" r:id="rId15"/>
    <p:sldId id="357" r:id="rId16"/>
    <p:sldId id="340" r:id="rId17"/>
    <p:sldId id="362" r:id="rId18"/>
    <p:sldId id="363" r:id="rId19"/>
    <p:sldId id="364" r:id="rId20"/>
    <p:sldId id="365" r:id="rId21"/>
    <p:sldId id="366" r:id="rId22"/>
    <p:sldId id="367" r:id="rId23"/>
    <p:sldId id="351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80" r:id="rId36"/>
    <p:sldId id="379" r:id="rId37"/>
    <p:sldId id="381" r:id="rId38"/>
    <p:sldId id="382" r:id="rId39"/>
    <p:sldId id="383" r:id="rId40"/>
    <p:sldId id="384" r:id="rId41"/>
    <p:sldId id="385" r:id="rId42"/>
    <p:sldId id="387" r:id="rId43"/>
    <p:sldId id="386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20" r:id="rId56"/>
  </p:sldIdLst>
  <p:sldSz cx="9144000" cy="5143500" type="screen16x9"/>
  <p:notesSz cx="6858000" cy="9144000"/>
  <p:embeddedFontLst>
    <p:embeddedFont>
      <p:font typeface="Agrandir Grand Bold" panose="020F0502020204030204" pitchFamily="34" charset="0"/>
      <p:regular r:id="rId59"/>
      <p:bold r:id="rId60"/>
      <p:italic r:id="rId61"/>
      <p:boldItalic r:id="rId62"/>
    </p:embeddedFont>
    <p:embeddedFont>
      <p:font typeface="Marcellus" panose="020E0602050203020307" pitchFamily="34" charset="0"/>
      <p:regular r:id="rId63"/>
    </p:embeddedFont>
    <p:embeddedFont>
      <p:font typeface="Montserrat" pitchFamily="2" charset="77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4"/>
    <a:srgbClr val="E5D5C3"/>
    <a:srgbClr val="FFF6F0"/>
    <a:srgbClr val="F2ECE7"/>
    <a:srgbClr val="F5D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8A0BD3-D924-46ED-9647-03E2FC22C5DC}">
  <a:tblStyle styleId="{3C8A0BD3-D924-46ED-9647-03E2FC22C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1" autoAdjust="0"/>
    <p:restoredTop sz="94669"/>
  </p:normalViewPr>
  <p:slideViewPr>
    <p:cSldViewPr snapToGrid="0">
      <p:cViewPr>
        <p:scale>
          <a:sx n="94" d="100"/>
          <a:sy n="94" d="100"/>
        </p:scale>
        <p:origin x="3224" y="1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30BD0A-9A04-FD9A-DB01-B79465508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2FAB0-9458-70EE-3CF7-75CE45DBAC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E9EAF-3934-7A48-A66A-14A4B05DA0D0}" type="datetimeFigureOut">
              <a:rPr lang="en-BD" smtClean="0"/>
              <a:t>19/5/25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8DDA-A6BF-9F79-A057-C6342745C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B5D5-9AAB-5FA3-F3D9-F78ADCD9F6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8409C-0A1B-D641-8573-A91AD11C3F9A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53665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>
          <a:extLst>
            <a:ext uri="{FF2B5EF4-FFF2-40B4-BE49-F238E27FC236}">
              <a16:creationId xmlns:a16="http://schemas.microsoft.com/office/drawing/2014/main" id="{8F6611B5-21E8-E462-9862-3A43BE7D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>
            <a:extLst>
              <a:ext uri="{FF2B5EF4-FFF2-40B4-BE49-F238E27FC236}">
                <a16:creationId xmlns:a16="http://schemas.microsoft.com/office/drawing/2014/main" id="{1B782019-D8FC-C688-B85E-002171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>
            <a:extLst>
              <a:ext uri="{FF2B5EF4-FFF2-40B4-BE49-F238E27FC236}">
                <a16:creationId xmlns:a16="http://schemas.microsoft.com/office/drawing/2014/main" id="{B4436119-A447-B04A-B7FE-23F3F55A7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21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D082664A-BA0A-74C0-6217-C5281881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002358DE-0206-00F7-EC0C-AE82271FB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C8F3AB53-D0DE-9325-41FC-AB83DEA95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4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897E8D8-24D5-BB2C-EC1A-CB1A0948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5D38B32C-D287-E4B2-AC89-75D60BCDBB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FFB053AB-5D4D-3940-A48F-D306F8DD0E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4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3A10BDF1-9476-87AF-F355-FA3C5495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497CB3C9-89AE-A26A-2B0D-7F59AE720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0BA84B23-A03C-4024-8036-C84435BE7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717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955F1D29-950D-6FA5-249F-2C8D1574A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CA7B636B-F139-D066-406D-DF153756B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396941A3-DCB2-326D-9CDC-114948ACE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3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BBA0A1CF-0F12-FEF7-9938-54B4D82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4A61FB49-9266-4812-57A8-15EDF89C3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23A0DCEB-3F51-67C5-ACC7-BCE3BEBD1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E97F050D-4B3A-5327-ACB1-4D844C65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D8499F62-54C5-A01A-9C00-AB8B06B5B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9EC0C023-B8A1-D11D-AC8A-C763378E4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64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95835B-8282-45DE-762F-7D07F186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C9057A26-799F-AABF-7AD6-D2F9279AB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68E117FC-D83C-2B3D-1C0A-CA11D0753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84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5A5A6C1-CBA2-8067-9CB6-4D618E6D8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CE610E09-2CF4-B65E-9265-0A7B3C4A1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85DD1CD7-49DA-9265-B74A-C2AE08551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446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DA2A9856-7B97-30A5-87AD-8D515433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ACE40586-BFD0-A4A8-4EA9-41E99B715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2AAD6585-55AC-217D-6069-4ED7D0AD0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95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125E6CF5-2CCF-5835-74B1-2BC0E2B5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E20A0DEF-4287-69C1-C470-AB33560E3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439F6177-1209-0219-E9C6-BC09C9BFE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44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77E0A103-0DB7-A326-4F20-9AE163F6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011555B-C909-373E-0256-F5AB7C2F8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0E7E7A67-AA32-866C-5797-CA0FE99D6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10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828CE6FB-1AE6-9D23-DDF2-23C46B035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12F5A726-3756-4BD1-82AE-2D7CC82B8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0B831ED-C5F2-C990-CDD6-2798E1322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6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232A2BBB-44CF-3039-7416-C77B7E60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8EBDCC76-5C67-7836-9EEC-0CB4CFF65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3A39487E-1B19-E9FF-9D12-743D0DC90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6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D69097F4-C076-EC36-E508-CFEF86A7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3880EECF-64AA-75CA-1D14-D3C3070A7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AD250A19-46EC-4862-56C7-0805FE863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72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263EA6CC-C695-49E9-1E2B-9B540A77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2CFBB289-7020-9A11-814F-4B9F10609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7913DB8-3A1B-3796-E268-E1A1A7C14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40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64F6858-B433-7DEA-FE1E-A8D88512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FA152651-086C-6976-B25E-4C08DF294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6BA656EE-2017-9BEB-0047-6D010F796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42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DF271125-7289-8232-157F-7BEE05F6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79D2E1DD-40AF-570B-1992-326318825B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9AF45583-8387-F1BD-8036-E31067885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933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970B9B47-FB38-04FD-8EFB-E147B435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CBE3FEB3-C337-D591-B6B5-D3B6227E6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CAA560C2-E5C6-F8A3-0D8C-3800F4F83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576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C518CC4-C748-E787-A210-616FE3E8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7FA5228-40D1-9ABB-B4E1-E921598E5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A1922497-2B93-83BC-C28C-F48AF22E7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35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60F47484-54A5-8233-4355-4E45C6B2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C2BA1DA9-28B5-89B3-5E07-7C5EA6CFE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7FB8D5E9-BD02-CADA-0BA7-0F554B51C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239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49CB4B98-766D-D3DE-67EE-A48C0CC5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3A903457-A46F-B2A4-1C44-EE5B1EA27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EA6CBE95-7545-D7CA-9ED7-BFF9F468B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45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E13C73D3-BDA0-D3F1-B93A-0ED28F0D7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29AA7B3F-CC99-714F-8923-575EF0F3C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EF26F780-618A-783E-FD93-F1CF0F59A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04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AB175E05-1CF0-8D22-42AA-039C1B85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A0306B86-41D2-410C-DA3C-0E72C46C8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E9849571-8D84-DF7C-8CFF-E7F2C1A6A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929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0069C1E0-36DD-36A6-FC07-D0F0182A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7701A844-CC8C-D62B-8869-D8F5FEC75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BF46AD66-C672-DC3E-1DB6-8FC56BEB9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074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C7B11B-27B8-A5DF-7614-705EB5FE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649E31A8-7922-20D6-0251-40D3B622C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E2D51369-0C38-589D-15EE-9A432BA35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38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095E0493-D6FE-98BE-D049-A30E6B18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E6F3169-563D-414E-2887-733A8ECF3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6F4B01E7-0F9C-8993-C68D-BDCD07174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631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AF8F8C2-0905-EA50-BDC2-21398D2D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F81476F2-E77D-6863-9746-4A33B4ACCE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D4EE28E-C4ED-2518-16B8-2F7F2427D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4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5E7F1B1-C2A3-20F1-D5CF-608AE9AA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EE894CA7-1F14-59E5-5322-25A33B901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41AE8CA4-3F7E-500A-79E0-3D2DA994D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68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960DA94-09FD-C899-B167-EE1ADF4A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0745985D-A43E-9543-552A-B03CA1486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DB0F71BE-AB94-EA83-8E4B-14F53CFB0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219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BB26262-ACCD-100F-23DA-37B66F1B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36071CA-9DCB-E535-4519-2B00A5029F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BB476B48-BC72-48C4-E634-151380D48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695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1B35BD46-4E3C-A7DF-7F31-48E64633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C6A68CB6-3BB8-96C9-DB60-C6BBF9BC6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71740991-5587-1C02-F60A-3AD806D14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70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E052676-7480-1083-86C9-45A634B5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150D501F-7345-D4D9-062E-6D13CE525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B52C2D12-CD96-3F60-EE10-DA69AC1D4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34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4BA1533-551B-A0A7-A94D-314E0357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D4271FAA-921F-0D5C-C63B-924E4D28F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52A932EF-4511-AE00-6E7E-B33F5AB2A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664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5FF41920-5400-DBCD-E2F9-930A05EC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01F3515-5938-6A6E-3838-52142602E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52CAA7B0-E2BD-8639-30E9-3EAF4FA5E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59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B031337F-9399-063B-29AA-9021935E4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B0D7CC30-0CA4-7403-7126-9D9E21EC2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5A214FBC-9CA2-18ED-A02D-324B5458B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56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EAFC281-2C3E-46CF-7F61-7CF43E33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1FA646DD-6017-EF09-B158-BDD53F1A1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71672AB0-8BB1-D236-21DB-87C34519A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226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24C53461-E254-05A7-9B70-BCA06E88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F02C58A1-7F7D-5900-EBFD-E55D41A47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5D39A76-5970-CBD5-433A-969A15E94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05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18B6F3CF-67AB-499E-539B-A1A529563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EE1E03BF-46F4-7A71-0DED-AD52E8F8EC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E8EF7188-F048-CF42-D7A9-0BC5CD975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403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2EF30B5-7D92-DBFD-C3E5-A6B44C05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D981B8E7-25C1-A0A4-7429-002A9BB39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F737D65A-BFFF-2D91-FDA7-8AE883CC2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5527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69A79296-36CC-FB4A-D117-28D49EB0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38A40A2F-4BEA-CD03-D042-0F9BF7A91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96F4033A-A6C9-1BD4-F3F3-85E5C0514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4211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A6CC0819-7501-5A16-2972-865E14F6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7AEAA1A-5CCC-4CE4-A16D-9E2CF802B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3DF9C6A7-B856-41A3-EDE4-76F1733C9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57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A1ACCC9-B221-F5A2-D519-CF1A16C79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CB1A9BD-6DC6-C4D9-8F4D-9F15B37C3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E0D60A9-BC03-2489-F684-AD373C475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23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23742AD2-1B1E-C404-76AF-9994B962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EEC91188-A756-D77C-FF25-408A93C21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9C840C8F-1D0E-F5B1-3890-D7975735F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00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83B82AE-31C6-1051-402E-A146030A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EC3C8C3F-1D35-CB1A-F41F-825A7F805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B7E89FD-6CB5-9F3F-5F39-3C8EB64F6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79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76771C57-B167-2753-7615-AEE4A45B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6E1DCC48-C7DA-C8D3-1B4F-36FDDC374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214BA78F-EAC6-A6E2-3C9C-80693503A8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187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364705E2-83B0-82DD-AF95-7750420D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44D90E47-7723-AB10-77D2-BE7DF5E47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4368E411-4FA5-18AE-07E1-CE6E36E12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763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9A893FD8-C4E3-F65B-2D36-DAA2FA47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C4EC5890-A77C-7F92-5CA5-19BB822E1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3C801FC-9CE1-6001-5BC2-C93B0F85BF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47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049D20CB-99AC-178C-7F5A-C7873E86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05C47C9D-1088-7DBC-080C-B2AD849F70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809AF587-6867-2013-39FE-436D0947B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948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EDE982E8-6552-FC75-57D0-481FBF80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80AE1234-6153-B048-FA34-D1AB233FD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D53F912-8E34-583B-5D90-39396F174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953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5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16CC9D-8856-D190-1C7C-D5D476F2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5B922C8-EF80-D7B7-9AF7-5913CF165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0C32A4B5-9F24-34E7-331D-E6EB1FBD8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32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17A374F-5B45-CCD1-33C1-7CDB5C5B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DDC58CD-085E-A533-CD08-4CB861DC7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8FB7D0B-8EEB-281F-DF9F-AFE320C3D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53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DCC70416-4017-8644-2479-47E24316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734D696F-2DDE-8ED2-045A-533FF65D6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77E9D603-9D53-622B-8B2D-AA8F3D4B3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5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AA8BA2C9-138C-5B0B-0D9A-71046AFE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F6FA7798-4E4B-5C00-62C7-F3C209E44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A7D23BFA-3CBB-797B-8041-E6DE3C805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rot="-3032343" flipH="1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968584" flipH="1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title" idx="2" hasCustomPrompt="1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>
            <a:spLocks noGrp="1"/>
          </p:cNvSpPr>
          <p:nvPr>
            <p:ph type="subTitle" idx="1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2"/>
          <p:cNvSpPr txBox="1">
            <a:spLocks noGrp="1"/>
          </p:cNvSpPr>
          <p:nvPr>
            <p:ph type="body" idx="1"/>
          </p:nvPr>
        </p:nvSpPr>
        <p:spPr>
          <a:xfrm>
            <a:off x="4946716" y="2356500"/>
            <a:ext cx="31281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2" name="Google Shape;3442;p22"/>
          <p:cNvSpPr txBox="1">
            <a:spLocks noGrp="1"/>
          </p:cNvSpPr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3443" name="Google Shape;34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625" y="2994900"/>
            <a:ext cx="1846950" cy="280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4" name="Google Shape;3444;p22"/>
          <p:cNvGrpSpPr/>
          <p:nvPr/>
        </p:nvGrpSpPr>
        <p:grpSpPr>
          <a:xfrm>
            <a:off x="-558570" y="-1600139"/>
            <a:ext cx="10446749" cy="8077819"/>
            <a:chOff x="-558570" y="-1600139"/>
            <a:chExt cx="10446749" cy="8077819"/>
          </a:xfrm>
        </p:grpSpPr>
        <p:grpSp>
          <p:nvGrpSpPr>
            <p:cNvPr id="3445" name="Google Shape;3445;p22"/>
            <p:cNvGrpSpPr/>
            <p:nvPr/>
          </p:nvGrpSpPr>
          <p:grpSpPr>
            <a:xfrm rot="3045761" flipH="1">
              <a:off x="74122" y="-830585"/>
              <a:ext cx="1805277" cy="2490115"/>
              <a:chOff x="2763875" y="3698500"/>
              <a:chExt cx="1288825" cy="1777825"/>
            </a:xfrm>
          </p:grpSpPr>
          <p:sp>
            <p:nvSpPr>
              <p:cNvPr id="3446" name="Google Shape;3446;p2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1" name="Google Shape;3561;p22"/>
            <p:cNvGrpSpPr/>
            <p:nvPr/>
          </p:nvGrpSpPr>
          <p:grpSpPr>
            <a:xfrm rot="-6299958">
              <a:off x="2939999" y="4222023"/>
              <a:ext cx="2287889" cy="1828220"/>
              <a:chOff x="1340325" y="4148525"/>
              <a:chExt cx="1340250" cy="1070975"/>
            </a:xfrm>
          </p:grpSpPr>
          <p:sp>
            <p:nvSpPr>
              <p:cNvPr id="3562" name="Google Shape;3562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3" name="Google Shape;3663;p22"/>
            <p:cNvGrpSpPr/>
            <p:nvPr/>
          </p:nvGrpSpPr>
          <p:grpSpPr>
            <a:xfrm rot="-2362395" flipH="1">
              <a:off x="7280067" y="-1081934"/>
              <a:ext cx="2287873" cy="1828207"/>
              <a:chOff x="1340325" y="4148525"/>
              <a:chExt cx="1340250" cy="1070975"/>
            </a:xfrm>
          </p:grpSpPr>
          <p:sp>
            <p:nvSpPr>
              <p:cNvPr id="3664" name="Google Shape;3664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28"/>
          <p:cNvSpPr txBox="1">
            <a:spLocks noGrp="1"/>
          </p:cNvSpPr>
          <p:nvPr>
            <p:ph type="title" hasCustomPrompt="1"/>
          </p:nvPr>
        </p:nvSpPr>
        <p:spPr>
          <a:xfrm>
            <a:off x="2212800" y="463788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6" name="Google Shape;4686;p28"/>
          <p:cNvSpPr txBox="1">
            <a:spLocks noGrp="1"/>
          </p:cNvSpPr>
          <p:nvPr>
            <p:ph type="subTitle" idx="1"/>
          </p:nvPr>
        </p:nvSpPr>
        <p:spPr>
          <a:xfrm>
            <a:off x="2443275" y="1219475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7" name="Google Shape;4687;p28"/>
          <p:cNvSpPr txBox="1">
            <a:spLocks noGrp="1"/>
          </p:cNvSpPr>
          <p:nvPr>
            <p:ph type="title" idx="2" hasCustomPrompt="1"/>
          </p:nvPr>
        </p:nvSpPr>
        <p:spPr>
          <a:xfrm>
            <a:off x="2212800" y="1919930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8" name="Google Shape;4688;p28"/>
          <p:cNvSpPr txBox="1">
            <a:spLocks noGrp="1"/>
          </p:cNvSpPr>
          <p:nvPr>
            <p:ph type="subTitle" idx="3"/>
          </p:nvPr>
        </p:nvSpPr>
        <p:spPr>
          <a:xfrm>
            <a:off x="2443275" y="2675562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8"/>
          <p:cNvSpPr txBox="1">
            <a:spLocks noGrp="1"/>
          </p:cNvSpPr>
          <p:nvPr>
            <p:ph type="title" idx="4" hasCustomPrompt="1"/>
          </p:nvPr>
        </p:nvSpPr>
        <p:spPr>
          <a:xfrm>
            <a:off x="2212800" y="3376085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90" name="Google Shape;4690;p28"/>
          <p:cNvSpPr txBox="1">
            <a:spLocks noGrp="1"/>
          </p:cNvSpPr>
          <p:nvPr>
            <p:ph type="subTitle" idx="5"/>
          </p:nvPr>
        </p:nvSpPr>
        <p:spPr>
          <a:xfrm>
            <a:off x="2443275" y="4131701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91" name="Google Shape;4691;p28"/>
          <p:cNvGrpSpPr/>
          <p:nvPr/>
        </p:nvGrpSpPr>
        <p:grpSpPr>
          <a:xfrm>
            <a:off x="-1068284" y="1024972"/>
            <a:ext cx="11056757" cy="3361133"/>
            <a:chOff x="-1068284" y="1024972"/>
            <a:chExt cx="11056757" cy="3361133"/>
          </a:xfrm>
        </p:grpSpPr>
        <p:grpSp>
          <p:nvGrpSpPr>
            <p:cNvPr id="4692" name="Google Shape;4692;p28"/>
            <p:cNvGrpSpPr/>
            <p:nvPr/>
          </p:nvGrpSpPr>
          <p:grpSpPr>
            <a:xfrm>
              <a:off x="-1068284" y="1024972"/>
              <a:ext cx="2287941" cy="1828261"/>
              <a:chOff x="1340325" y="4148525"/>
              <a:chExt cx="1340250" cy="1070975"/>
            </a:xfrm>
          </p:grpSpPr>
          <p:sp>
            <p:nvSpPr>
              <p:cNvPr id="4693" name="Google Shape;469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28"/>
            <p:cNvGrpSpPr/>
            <p:nvPr/>
          </p:nvGrpSpPr>
          <p:grpSpPr>
            <a:xfrm rot="-6299958">
              <a:off x="7665502" y="2130448"/>
              <a:ext cx="2287889" cy="1828220"/>
              <a:chOff x="1340325" y="4148525"/>
              <a:chExt cx="1340250" cy="1070975"/>
            </a:xfrm>
          </p:grpSpPr>
          <p:sp>
            <p:nvSpPr>
              <p:cNvPr id="4795" name="Google Shape;4795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2" r:id="rId3"/>
    <p:sldLayoutId id="2147483668" r:id="rId4"/>
    <p:sldLayoutId id="2147483674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2.sv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>
          <a:extLst>
            <a:ext uri="{FF2B5EF4-FFF2-40B4-BE49-F238E27FC236}">
              <a16:creationId xmlns:a16="http://schemas.microsoft.com/office/drawing/2014/main" id="{EA051CC9-F3E2-B80C-26EF-0A2A74A2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273;p54">
            <a:extLst>
              <a:ext uri="{FF2B5EF4-FFF2-40B4-BE49-F238E27FC236}">
                <a16:creationId xmlns:a16="http://schemas.microsoft.com/office/drawing/2014/main" id="{0FA84B00-2242-6D10-08C7-6B2102C5D5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8275602" y="-155004"/>
            <a:ext cx="864652" cy="103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1EC08C-7EB5-4C95-A49A-09FEFD9437FB}"/>
              </a:ext>
            </a:extLst>
          </p:cNvPr>
          <p:cNvSpPr/>
          <p:nvPr/>
        </p:nvSpPr>
        <p:spPr>
          <a:xfrm>
            <a:off x="6559697" y="2117979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A0510-CC7C-2EEC-DA9B-3670862AF7F7}"/>
              </a:ext>
            </a:extLst>
          </p:cNvPr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587;p38">
            <a:extLst>
              <a:ext uri="{FF2B5EF4-FFF2-40B4-BE49-F238E27FC236}">
                <a16:creationId xmlns:a16="http://schemas.microsoft.com/office/drawing/2014/main" id="{6ADB8303-CA64-C0CE-D3EC-24337C98E77E}"/>
              </a:ext>
            </a:extLst>
          </p:cNvPr>
          <p:cNvSpPr/>
          <p:nvPr/>
        </p:nvSpPr>
        <p:spPr>
          <a:xfrm rot="-5400000">
            <a:off x="3111321" y="-1547935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35">
            <a:extLst>
              <a:ext uri="{FF2B5EF4-FFF2-40B4-BE49-F238E27FC236}">
                <a16:creationId xmlns:a16="http://schemas.microsoft.com/office/drawing/2014/main" id="{69E25EF0-58E7-5D68-F865-461E8D3A80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2618" y="805833"/>
            <a:ext cx="5675325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90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Self-Tracking and Everyday Interaction with Personal Intelligences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84" name="Google Shape;5384;p35">
            <a:extLst>
              <a:ext uri="{FF2B5EF4-FFF2-40B4-BE49-F238E27FC236}">
                <a16:creationId xmlns:a16="http://schemas.microsoft.com/office/drawing/2014/main" id="{877BF590-D362-9A22-7B0A-3FA59F68F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2166" y="376069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Team Caffeine</a:t>
            </a:r>
          </a:p>
        </p:txBody>
      </p:sp>
      <p:cxnSp>
        <p:nvCxnSpPr>
          <p:cNvPr id="5386" name="Google Shape;5386;p35">
            <a:extLst>
              <a:ext uri="{FF2B5EF4-FFF2-40B4-BE49-F238E27FC236}">
                <a16:creationId xmlns:a16="http://schemas.microsoft.com/office/drawing/2014/main" id="{3C78D2CF-964B-BC32-EB57-EBEA748BF827}"/>
              </a:ext>
            </a:extLst>
          </p:cNvPr>
          <p:cNvCxnSpPr/>
          <p:nvPr/>
        </p:nvCxnSpPr>
        <p:spPr>
          <a:xfrm>
            <a:off x="3467146" y="352794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7F998-1E31-744D-1E5E-F1A236C4553F}"/>
              </a:ext>
            </a:extLst>
          </p:cNvPr>
          <p:cNvSpPr/>
          <p:nvPr/>
        </p:nvSpPr>
        <p:spPr>
          <a:xfrm>
            <a:off x="3413337" y="-58919"/>
            <a:ext cx="1902219" cy="794980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</a:t>
            </a:r>
            <a:endParaRPr lang="en-US" dirty="0"/>
          </a:p>
        </p:txBody>
      </p:sp>
      <p:pic>
        <p:nvPicPr>
          <p:cNvPr id="25" name="Google Shape;1264;p54">
            <a:extLst>
              <a:ext uri="{FF2B5EF4-FFF2-40B4-BE49-F238E27FC236}">
                <a16:creationId xmlns:a16="http://schemas.microsoft.com/office/drawing/2014/main" id="{47F9D128-74B1-DBBD-5DAF-B3FF2F0E38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74739">
            <a:off x="95955" y="-80299"/>
            <a:ext cx="553465" cy="7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>
            <a:extLst>
              <a:ext uri="{FF2B5EF4-FFF2-40B4-BE49-F238E27FC236}">
                <a16:creationId xmlns:a16="http://schemas.microsoft.com/office/drawing/2014/main" id="{9B2AA186-8263-63D2-3A11-F1CD2C4407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41" y="1911928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69;p54">
            <a:extLst>
              <a:ext uri="{FF2B5EF4-FFF2-40B4-BE49-F238E27FC236}">
                <a16:creationId xmlns:a16="http://schemas.microsoft.com/office/drawing/2014/main" id="{339C2C28-69E1-866C-AF2A-2742C86B23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588" y="76135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789;p60">
            <a:extLst>
              <a:ext uri="{FF2B5EF4-FFF2-40B4-BE49-F238E27FC236}">
                <a16:creationId xmlns:a16="http://schemas.microsoft.com/office/drawing/2014/main" id="{3676FA57-68D4-8668-3CE9-8F4CE6B1E68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430123">
            <a:off x="4258858" y="238801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F03F64-8C4F-E7AF-B768-A9CFF9237A8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9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3" grpId="0"/>
      <p:bldP spid="538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A8E3A810-1230-D985-801A-C5CA27DC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A732BB67-1598-8B9D-9CD2-6FE704ADD114}"/>
              </a:ext>
            </a:extLst>
          </p:cNvPr>
          <p:cNvSpPr/>
          <p:nvPr/>
        </p:nvSpPr>
        <p:spPr>
          <a:xfrm rot="5400000">
            <a:off x="3945672" y="-2680534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308B15B-0409-867C-CB48-94A04CAD772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80DF6628-2B69-FBA9-7D35-4E471B83BDF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F2E79BE2-62D7-2FBE-47FF-715A7E793B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2F90337B-E3AD-1302-D579-4933F86E251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9947" y="-50042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2DA70B2-74CE-3DF1-464B-429DE10827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7AFB21D-835A-29B4-BD63-13EAB382766F}"/>
              </a:ext>
            </a:extLst>
          </p:cNvPr>
          <p:cNvSpPr/>
          <p:nvPr/>
        </p:nvSpPr>
        <p:spPr>
          <a:xfrm>
            <a:off x="8400516" y="4401196"/>
            <a:ext cx="743484" cy="61847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0EEAE-AD8C-D794-4C61-5A1FAFC4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72" r="24575"/>
          <a:stretch/>
        </p:blipFill>
        <p:spPr>
          <a:xfrm>
            <a:off x="1094817" y="956803"/>
            <a:ext cx="2750792" cy="4130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F4AC0-E037-BFB5-EE89-AA5AF7F072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95" t="7517" r="28055" b="7534"/>
          <a:stretch/>
        </p:blipFill>
        <p:spPr>
          <a:xfrm>
            <a:off x="5154019" y="956803"/>
            <a:ext cx="2750792" cy="4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8D1B93C2-DCDD-6AA0-2229-3A82DDA7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306EB54E-BDD7-907B-9013-A91B30997945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52E1426C-3593-9AC2-6F05-3427500A97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C5DF8C55-E0AD-58D3-6D24-E12A080050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4491B388-3F62-3C99-634A-902642E265A6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Background Study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C79D48F4-040D-2814-9118-66ADF07A1E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A69578F8-1D0E-99DC-691E-4518BD9974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E1C75AE1-220A-1BC4-90DA-EC7C0681EF2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7A76570-9741-D9E8-612C-7493D2E1CC2B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6163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75DB46EC-734B-48FD-D14D-0EECFCB45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B806F71C-679A-7963-363A-3867326FB100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EA6E1384-DCBD-3518-C437-669D3AF952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7" y="1033444"/>
            <a:ext cx="7039657" cy="3284659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70C1D8FA-6FB0-18EF-4DA7-BA07FCE801D5}"/>
              </a:ext>
            </a:extLst>
          </p:cNvPr>
          <p:cNvGrpSpPr/>
          <p:nvPr/>
        </p:nvGrpSpPr>
        <p:grpSpPr>
          <a:xfrm rot="19970780">
            <a:off x="243771" y="3003360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8567808-AB6B-CD92-1F5E-96F4980E992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E31E3C6-9F74-A6F1-900F-58B685A9572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5A6E9D95-B304-7C40-2086-AFCD469A2B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6F250332-49F1-3E46-DC1C-03E53ADBA9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4903" y="1033435"/>
            <a:ext cx="6356219" cy="2809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/>
            <a:endParaRPr lang="en-US" sz="1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Self-Tracking Technology Evolution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Shift from basic timers to AI-driven behavior analytics.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Rise of IPAs like Microsoft Viva and </a:t>
            </a:r>
            <a:r>
              <a:rPr lang="en-US" dirty="0" err="1">
                <a:latin typeface="+mj-lt"/>
              </a:rPr>
              <a:t>RescueTime</a:t>
            </a:r>
            <a:r>
              <a:rPr lang="en-US" dirty="0">
                <a:latin typeface="+mj-lt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Support for micro-nudges, pattern detection, and habit change.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DF652351-F8C0-28E7-11C5-AD8DB32EA5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CF372C-93B5-3AC4-08A6-3CD0CE6DD6E4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2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661A4AD-E9F5-C064-D559-44212C5C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8C18087-EEC0-EBFF-F9BF-649CE6953495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164F1416-F520-FD05-4845-FCF8200481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771855" y="1086525"/>
            <a:ext cx="7039657" cy="3440669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5D14795A-DB20-EC7A-94FD-5E80A8200090}"/>
              </a:ext>
            </a:extLst>
          </p:cNvPr>
          <p:cNvGrpSpPr/>
          <p:nvPr/>
        </p:nvGrpSpPr>
        <p:grpSpPr>
          <a:xfrm rot="19970780">
            <a:off x="370134" y="3102770"/>
            <a:ext cx="1043031" cy="1436543"/>
            <a:chOff x="381837" y="476983"/>
            <a:chExt cx="1996952" cy="3027630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22A13444-4CB9-AE0E-0E41-572133FDA3E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354238">
              <a:off x="381837" y="476983"/>
              <a:ext cx="1996952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3CC7FAF0-9BA7-BFB0-77DF-6E86D5B4BE4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200000" flipH="1">
              <a:off x="1054423" y="2440511"/>
              <a:ext cx="346012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BE02040E-B659-CEE2-73B4-B5B66AAAB0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796AA9EC-1810-EED6-9455-3A09FFE12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3236" y="777843"/>
            <a:ext cx="6495321" cy="3440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spcAft>
                <a:spcPts val="600"/>
              </a:spcAft>
            </a:pPr>
            <a:r>
              <a:rPr lang="en-US" sz="15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📚 Key Research Insights</a:t>
            </a:r>
          </a:p>
          <a:p>
            <a:pPr algn="just"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1. Attention Modeling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AI monitors screen time, notifications, and task switching.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Micro-distractions detected via gaze, cursor movement, and response delays.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Contextual data helps predict distraction triggers.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4EA94A0-30B3-86A2-F96D-16F7D5666C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44A24D0-0832-6BB4-3602-36B3830B7FCF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6098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6C031B60-B415-5179-6DAE-A404B592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476FFDD-9877-D1C6-748C-DE2B75D5A999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B91126D5-002B-C459-10A1-A39BD71722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7" y="988266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F849DDD-66F2-F9C1-11C1-3409D8D5AE71}"/>
              </a:ext>
            </a:extLst>
          </p:cNvPr>
          <p:cNvGrpSpPr/>
          <p:nvPr/>
        </p:nvGrpSpPr>
        <p:grpSpPr>
          <a:xfrm rot="19970780">
            <a:off x="333955" y="3206420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C1E0FA47-8F8F-7BFE-2DC4-31BA6EFEFD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2A97EDC-FCE2-207D-82B0-92268214E82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A850360D-D68B-50C1-342B-FE1A6EE971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14A06387-F885-2733-C60E-388F6F1CA7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3854" y="786643"/>
            <a:ext cx="6602405" cy="366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/>
            <a:r>
              <a:rPr lang="en-US" sz="15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📚 Key Research Insights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2. AI-Based Productivity Tools</a:t>
            </a:r>
          </a:p>
          <a:p>
            <a:pPr marL="457200" lvl="1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IPAs guide work-life balance through behavior analysis </a:t>
            </a:r>
          </a:p>
          <a:p>
            <a:pPr marL="457200" lvl="1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 AI uses:</a:t>
            </a:r>
          </a:p>
          <a:p>
            <a:pPr marL="1200150" lvl="2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Rationalization – auto time-blocking for deep work</a:t>
            </a:r>
          </a:p>
          <a:p>
            <a:pPr marL="1200150" lvl="2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Moralization – nudges for breaks, posture, or sleep        </a:t>
            </a:r>
          </a:p>
          <a:p>
            <a:pPr marL="1200150" lvl="2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Normalization – reinforcing routines through usage patterns</a:t>
            </a:r>
            <a:endParaRPr lang="en-US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457200" lvl="1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Tools like Microsoft Viva send tailored prompts to boost focus and wellbeing.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7E341D6-ACCF-C14D-C2CF-C9AAF1FD72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3B8384-38CD-40DE-095A-17F4D31118C8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336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C4009450-B335-8497-F1D0-4C12ABE2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02132FE-6583-4E69-3414-C6C7AC50AF4B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7940F25F-B7B1-2C9F-9714-1F60E9FD65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03184" y="1146998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7B1AD02-C19C-D5D6-86E7-9EBB7251D385}"/>
              </a:ext>
            </a:extLst>
          </p:cNvPr>
          <p:cNvGrpSpPr/>
          <p:nvPr/>
        </p:nvGrpSpPr>
        <p:grpSpPr>
          <a:xfrm rot="19970780">
            <a:off x="229199" y="3281422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D0EF7654-18CC-DACF-3D2F-6707F150272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A41C282-4893-7ACF-BD40-B6D473A75C3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12782811-9EE2-8E8D-9657-213881B2E1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2798583-74E5-8595-6586-3E2AC61C5F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1105" y="813995"/>
            <a:ext cx="6289823" cy="366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/>
            <a:r>
              <a:rPr lang="en-US" sz="15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📚 Key Research Insights</a:t>
            </a:r>
          </a:p>
          <a:p>
            <a:pPr algn="just"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 Digital Wellbeing Principles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Tools boost wellbeing, not just output.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AI flags overwork, suggests breaks or check-ins.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User-goal alignment makes AI nudges effective.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FEC989A3-569B-1A79-9766-04BB2154B41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AD2772-F72E-A017-3DFB-6AAFD6D736E3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838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EB2283E4-8ED4-57F6-A1C9-A465886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CBF9E3FA-EF26-9229-495E-80A2B3F921E7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50CFBFEB-AF31-45A6-16E1-050AA45A47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D4A04157-F75E-08B0-2F5D-D5DAC35ED4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B1334E0-750B-97EA-C387-E9CD7860B24F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User Research – Questions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A4A9074-BE8A-DE06-D29F-FAF3A53D56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78289461-91E7-DE95-0702-FCCE20622E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BAF9DE67-78AB-6EA6-91D7-3554CFFE72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EFCC49-AD38-0508-AF70-8FABDBA53490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49858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30672D4-828B-9F26-2CB2-A4C029CF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AAA9DC3F-2C97-536D-7802-7216F899E0B4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8F8DCF92-7CD4-5F56-C521-AA20BBA421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1" y="986267"/>
            <a:ext cx="7039657" cy="3977765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CF5FB9AA-FF2B-24CD-F6ED-8A823E65B898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48574C11-E43C-9F44-5D16-0F4DA321C7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66AC3109-A71B-54BF-185D-A504D0766C5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DE92B2B8-CC86-7B76-1C6D-ACEB2FA900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User Research –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19D8F67-52EB-4050-162F-CF3EF2E8F4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1097" y="518160"/>
            <a:ext cx="6409831" cy="4237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sz="1600" b="1" dirty="0">
                <a:latin typeface="+mj-lt"/>
                <a:cs typeface="Times New Roman" panose="02020603050405020304" pitchFamily="18" charset="0"/>
              </a:rPr>
              <a:t> 🔍 Research Question 1:</a:t>
            </a:r>
          </a:p>
          <a:p>
            <a:r>
              <a:rPr lang="en-US" sz="1600" b="1" dirty="0">
                <a:latin typeface="+mj-lt"/>
              </a:rPr>
              <a:t>How do students and active users perceive and manage idle time on phones?</a:t>
            </a:r>
          </a:p>
          <a:p>
            <a:pPr algn="just"/>
            <a:r>
              <a:rPr lang="en-US" b="1" dirty="0">
                <a:latin typeface="+mj-lt"/>
                <a:cs typeface="Times New Roman" panose="02020603050405020304" pitchFamily="18" charset="0"/>
              </a:rPr>
              <a:t>💡 Motivation: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+mj-lt"/>
              </a:rPr>
              <a:t>To design non-judgmental tools that turn “wasted time” into meaningful use.</a:t>
            </a:r>
          </a:p>
          <a:p>
            <a:pPr algn="just">
              <a:spcAft>
                <a:spcPts val="600"/>
              </a:spcAft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👤 Participant Info to Collect: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📱 Daily screen time &amp; most-used apps</a:t>
            </a:r>
          </a:p>
          <a:p>
            <a:pPr lvl="1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🧠   </a:t>
            </a:r>
            <a:r>
              <a:rPr lang="en-US" dirty="0">
                <a:latin typeface="+mj-lt"/>
              </a:rPr>
              <a:t>Views on idle time: wasteful or a way to relax?</a:t>
            </a:r>
          </a:p>
          <a:p>
            <a:pPr marL="596900" lvl="1" indent="0" algn="just"/>
            <a:r>
              <a:rPr lang="en-US" b="1" dirty="0">
                <a:latin typeface="+mj-lt"/>
                <a:cs typeface="Times New Roman" panose="02020603050405020304" pitchFamily="18" charset="0"/>
              </a:rPr>
              <a:t>🎨 Design Implication: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Detect idle moments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Simple productivity meters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Vibe-based, gentle reminders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6EA768AB-5783-B4F6-93FC-B303ECA0DE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28F350-4701-C780-21F5-467A0BED80DA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454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4A8DE6D7-7DF5-6932-8484-4CA587E7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2DAD5FB-F359-42C5-A8AB-47CF3CF7D999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03350BD-53C5-FEC6-1A93-84191ABCB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1134188"/>
            <a:ext cx="7039657" cy="388548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342E21DA-20D5-040E-4BF9-6846A5A9A33A}"/>
              </a:ext>
            </a:extLst>
          </p:cNvPr>
          <p:cNvGrpSpPr/>
          <p:nvPr/>
        </p:nvGrpSpPr>
        <p:grpSpPr>
          <a:xfrm rot="19970780">
            <a:off x="128524" y="347855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386B4AD-DD79-A04A-B848-F7E005DCA12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614CDF7A-1D8C-99D4-9564-ACBA3AFCD10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ED025F11-0670-69A4-CCA3-EFE5B06A15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User Research –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FDC485A4-ECF2-C923-397C-39DF8F0066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90553" y="959842"/>
            <a:ext cx="6815603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📚 Research Question 2:</a:t>
            </a:r>
          </a:p>
          <a:p>
            <a:r>
              <a:rPr lang="en-US" sz="1600" b="1" dirty="0">
                <a:latin typeface="+mj-lt"/>
              </a:rPr>
              <a:t>What content do users value in their free time, and how open are they to microlearning prompts?</a:t>
            </a:r>
          </a:p>
          <a:p>
            <a:pPr algn="just"/>
            <a:r>
              <a:rPr lang="en-US" b="1" dirty="0">
                <a:latin typeface="+mj-lt"/>
                <a:cs typeface="Times New Roman" panose="02020603050405020304" pitchFamily="18" charset="0"/>
              </a:rPr>
              <a:t>💡 Motivation: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	</a:t>
            </a:r>
            <a:r>
              <a:rPr lang="en-US" dirty="0">
                <a:latin typeface="+mj-lt"/>
              </a:rPr>
              <a:t>Engagement grows when content feels relevant, not just “productive.”</a:t>
            </a:r>
          </a:p>
          <a:p>
            <a:pPr algn="just">
              <a:spcAft>
                <a:spcPts val="600"/>
              </a:spcAft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👤 Participant Info to Collect: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🎧 Preferred formats: Videos, quizzes, short reads?</a:t>
            </a:r>
          </a:p>
          <a:p>
            <a:pPr lvl="1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🤖   </a:t>
            </a:r>
            <a:r>
              <a:rPr lang="en-US" dirty="0">
                <a:latin typeface="+mj-lt"/>
              </a:rPr>
              <a:t>Openness to app-suggested tasks</a:t>
            </a:r>
          </a:p>
          <a:p>
            <a:pPr marL="596900" lvl="1" indent="0" algn="l">
              <a:spcAft>
                <a:spcPts val="600"/>
              </a:spcAft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🎨 Design Implication: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Personalized microlearning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Smart, context-aware suggestions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Friendly, opt-in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notification strategies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BD4D80F5-D121-1386-675B-466E69E3755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EE60678-D830-6B1F-4652-73AAF5777149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4719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138D4443-9E1C-E24B-1124-193AA776A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0BA2AB55-9C46-0801-2549-7BED607F9678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F7683BFA-43EE-C47F-5F3C-3D7E7C42C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F7DB8052-9121-95DC-8BAB-E6FFCB59D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8E11099-D80D-9BBF-09EF-459DF7701E2F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Interview Questions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3C85494E-257C-BCF2-CD8C-5DDA08E4F42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42F582E6-C76B-DEB0-D4B8-2EC37E2746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6B3C6881-2297-BDA7-07A1-1344FEF6FD4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4F9143-4307-06B4-E164-272C4C577AFA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0268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1F238451-18C0-A917-D032-EC6AB597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C705E415-B88E-0CF4-F668-9D233A824239}"/>
              </a:ext>
            </a:extLst>
          </p:cNvPr>
          <p:cNvSpPr/>
          <p:nvPr/>
        </p:nvSpPr>
        <p:spPr>
          <a:xfrm rot="-5400000">
            <a:off x="3269011" y="-1240281"/>
            <a:ext cx="2456574" cy="7872931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243F9803-F302-8350-5832-352B4D2B50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65D9CB48-6329-77F2-931D-57BAF68B86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66ED7231-97B4-B72F-495D-662EC354AF9B}"/>
              </a:ext>
            </a:extLst>
          </p:cNvPr>
          <p:cNvSpPr txBox="1">
            <a:spLocks/>
          </p:cNvSpPr>
          <p:nvPr/>
        </p:nvSpPr>
        <p:spPr>
          <a:xfrm>
            <a:off x="1595028" y="1884519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b="1" dirty="0" err="1"/>
              <a:t>IdleGenie</a:t>
            </a:r>
            <a:r>
              <a:rPr lang="en-US" dirty="0"/>
              <a:t>: Track the Ticking Turn Time into Productivity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385DED1A-0C40-E243-2E61-389BCCD3A2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12ADE49B-9DA4-66A6-D8C6-817CFFFCD1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4030AA51-08C2-4A01-2AB2-8E90A97A8E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7A4DF53-64B1-D921-1A58-67C00EC9F199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6845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4E75C7B1-44C1-C8BE-8A4F-3F387532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7658EEC-EF41-8F5E-B00D-2FF2F2109F7A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804144B3-B348-DE7A-D5F0-CD4497A32C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455423" y="868681"/>
            <a:ext cx="6157372" cy="3449415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2A8E6FCF-DE2A-88B0-19C4-8EB3873EBD84}"/>
              </a:ext>
            </a:extLst>
          </p:cNvPr>
          <p:cNvGrpSpPr/>
          <p:nvPr/>
        </p:nvGrpSpPr>
        <p:grpSpPr>
          <a:xfrm rot="19970780">
            <a:off x="855716" y="2936296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D0BC9DD-DDA7-4D8B-2C9E-B8DF2AC0E98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8BFFFB2-3221-2A09-1DA2-A9961522B67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8FCB7FB2-BAC4-B0FD-F759-863689544D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Interview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91DB04CB-4839-2411-41E8-F9142C6E4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4245" y="386509"/>
            <a:ext cx="5499728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do users perceive and manage idle or mindless time on their phones?”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🧭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actual usage patterns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🧠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perception of “wasted time”</a:t>
            </a:r>
          </a:p>
          <a:p>
            <a:pPr algn="l">
              <a:spcAft>
                <a:spcPts val="60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🛠️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experiences with existing tools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⚖️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personal definitions of valuable vs idle time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📊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acceptance of tracking &amp; feedback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C34ACA1-2CAE-15EE-8DC7-F5D4421B92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D752704-ED53-089A-DE3A-FF9B6095926C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8479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796B8431-EE8C-5E0B-FC08-0659EE7D2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373E3B7C-1769-69D0-6E3F-2C337FE57A0C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BB9C207-D58B-4425-6985-A2DB73C395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405470" y="982983"/>
            <a:ext cx="6207321" cy="3073524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9CAF2316-9B50-0A23-CF2C-45C9D5A7DF51}"/>
              </a:ext>
            </a:extLst>
          </p:cNvPr>
          <p:cNvGrpSpPr/>
          <p:nvPr/>
        </p:nvGrpSpPr>
        <p:grpSpPr>
          <a:xfrm rot="19970780">
            <a:off x="880543" y="2777684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0AD4C5E6-444F-D5C5-9AC3-9F95FD30E1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F5DEEDD-0676-D9CD-7070-7008536DBB3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33FC16EF-C290-0214-BF91-17C957B8EA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Interview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7513BE2E-BA94-E077-7B6B-7DCB76023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1209" y="385612"/>
            <a:ext cx="5752362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 content do users find valuable during downtime, and are they open to guided nudges?”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spcAft>
                <a:spcPts val="600"/>
              </a:spcAft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🎨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 user-preferred content types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📱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willingness for microlearning</a:t>
            </a:r>
          </a:p>
          <a:p>
            <a:pPr lvl="2" algn="l">
              <a:spcAft>
                <a:spcPts val="600"/>
              </a:spcAft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🧑‍🎓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 content personalization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🔐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design &amp; trust enablers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2E4E0A10-0F2C-D442-49D3-DA358ADD033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32106D-2264-FEE4-AB4A-D9DD97288F8B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806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A6B65E45-592E-8BCB-86D2-3758B22E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7E321816-7303-A23D-B5EC-28B3E5A2F45D}"/>
              </a:ext>
            </a:extLst>
          </p:cNvPr>
          <p:cNvSpPr/>
          <p:nvPr/>
        </p:nvSpPr>
        <p:spPr>
          <a:xfrm rot="-5400000">
            <a:off x="3300944" y="-1051811"/>
            <a:ext cx="2456574" cy="7495992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21A8D8EB-AD3F-4B80-16B2-AB1C3B4FD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3E15925A-9DAB-8DBD-6AAE-B144B01ACC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34EA03D1-2E20-2A01-E806-D8E51EAAA81D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Research Method &amp; Findings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48061AA8-71F3-033D-C55F-B1B25CEC0C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93040877-6C7A-EB19-D325-38F493832C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43C2D98E-18FC-871C-AABF-9FD549D7C3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EE82ACF-04C1-C039-F9CA-98B69BB92F8B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12707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C8E2481-910B-61C1-2A27-E08CE3F6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230CC7F3-F3F0-6868-7E8A-4C97F39D74B9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A5842240-3AA7-BB6F-83AA-814779D8D4F0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5DDB9B4-791D-9B61-E98A-B15CC68992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4E6DE4-AC2D-2FD1-3E66-062FA600455D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23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AC59607-8E04-C549-203E-A9BDC691CB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Forms response chart. Question title: On average, how many hours do you spend on your smartphone per day?. Number of responses: 20 responses.">
            <a:extLst>
              <a:ext uri="{FF2B5EF4-FFF2-40B4-BE49-F238E27FC236}">
                <a16:creationId xmlns:a16="http://schemas.microsoft.com/office/drawing/2014/main" id="{18FFBDE0-EA64-1C3A-BE98-AD4A2F3B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7" y="1129072"/>
            <a:ext cx="7586179" cy="319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B72DC52C-53C3-26FD-C758-6BD56302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1FD5F93A-1D72-1C14-F350-6B0CFA337CB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D23E40F4-BC2B-794B-57F7-6E6A41EC63B6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C7510F3-25D6-E1EF-E80D-498A7EBD86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09477D-13A6-2419-39F1-D1D6D960E921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71D59BF7-6233-4799-01CC-FA2268ABB3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Forms response chart. Question title: Which of these apps do you spend most of your time on? (Select up to 3). Number of responses: 20 responses.">
            <a:extLst>
              <a:ext uri="{FF2B5EF4-FFF2-40B4-BE49-F238E27FC236}">
                <a16:creationId xmlns:a16="http://schemas.microsoft.com/office/drawing/2014/main" id="{DD7AC34A-365D-F161-F44D-E761E0D9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4" y="958646"/>
            <a:ext cx="7580120" cy="36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46CA749A-7E5B-8FDE-EEE6-855C1CD1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534EBD49-033B-7EDA-0B8E-45FD9E30F6D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193ACB78-5D6B-9F3F-4F62-E3A01C5C322D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B4570A6-F9F3-A0F3-9DAA-62CE0D99F9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474353-0880-D41D-517D-9080C020CBE3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3A57D2A4-9395-8CBA-A837-AF399A492B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Forms response chart. Question title: Do you feel guilty or regretful after spending too much time on your phone?. Number of responses: 20 responses.">
            <a:extLst>
              <a:ext uri="{FF2B5EF4-FFF2-40B4-BE49-F238E27FC236}">
                <a16:creationId xmlns:a16="http://schemas.microsoft.com/office/drawing/2014/main" id="{663C4E1F-D95A-9299-FB2C-AB2C8C87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8" y="1100071"/>
            <a:ext cx="7987831" cy="336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69E2F47F-C6D8-9BA0-0A04-5E2A3AF4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1F766A8D-B8B8-0D3A-5EA9-8EAA0EE37BEA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781B9595-501F-C751-EB40-12D14277B0C0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E3BE3B9C-125A-252C-F9F5-1A97E1E3A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6FC3BC-9747-05E1-E73A-553E0B9BF264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26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8C827C99-AE25-1FDB-A2E7-F81005A5C3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Forms response chart. Question title: Have you used any screen time tracking or productivity apps before?. Number of responses: 20 responses.">
            <a:extLst>
              <a:ext uri="{FF2B5EF4-FFF2-40B4-BE49-F238E27FC236}">
                <a16:creationId xmlns:a16="http://schemas.microsoft.com/office/drawing/2014/main" id="{A1778535-AF79-89D2-BBF9-8841B363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8" y="1001854"/>
            <a:ext cx="8468882" cy="35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767A919B-EAFD-F6ED-D8B3-9A9566EE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30C59B74-644D-BF8D-470C-E96D5D72BC1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58CF0E86-CD7E-52A7-918D-9A288D24815D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D91189B7-50C6-EC89-5631-DEB33EFC72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E388C5-DA8E-B3EB-ABD2-935176F62966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27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42B426D7-1A12-218E-58B0-0FD9872D67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Forms response chart. Question title: What types of activities would you consider meaningful during short free time windows? (Select all that apply). Number of responses: 20 responses.">
            <a:extLst>
              <a:ext uri="{FF2B5EF4-FFF2-40B4-BE49-F238E27FC236}">
                <a16:creationId xmlns:a16="http://schemas.microsoft.com/office/drawing/2014/main" id="{2F307808-7FE1-FFEF-26B5-914CD47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7" y="855475"/>
            <a:ext cx="7882669" cy="400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9AA6520B-0745-8A8D-E176-AA373EC2C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C1FABB26-9863-6256-9F02-A8124798128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0A33D4E7-AD9D-A2E2-94D1-787F32D31126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B404E8F-2F4A-F7EE-D4F6-D64827E24C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1972B34-8C56-6CCF-3C32-9F9192485EF8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28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42E58BF8-0832-DAEF-1696-9602F19F7A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Forms response chart. Question title: Would you like your app to give you gentle nudges when you are spending too much time on &quot;mindless&quot; activities?. Number of responses: 20 responses.">
            <a:extLst>
              <a:ext uri="{FF2B5EF4-FFF2-40B4-BE49-F238E27FC236}">
                <a16:creationId xmlns:a16="http://schemas.microsoft.com/office/drawing/2014/main" id="{4A674517-EB48-1FFF-4110-B04260DC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7" y="1076701"/>
            <a:ext cx="7845039" cy="355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897F164C-B130-5035-6D20-F3AA2CF46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6454965C-8A22-4DBB-6C91-44B6107A9643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21B7843F-FBD5-C75B-1E4D-7CF141123DEA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22FAEF7-598F-DBDC-E7E2-7EB0073374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7FBF86-9B64-14F6-1B62-D7B03624FC2A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29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24DD4F74-E082-2F1D-8EB5-367019C321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Forms response chart. Question title: What format of learning do you prefer for short sessions?. Number of responses: 20 responses.">
            <a:extLst>
              <a:ext uri="{FF2B5EF4-FFF2-40B4-BE49-F238E27FC236}">
                <a16:creationId xmlns:a16="http://schemas.microsoft.com/office/drawing/2014/main" id="{18CFF975-0AFF-A205-DA80-576BE313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40" y="1256232"/>
            <a:ext cx="7337506" cy="3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385E1258-61E6-6C86-33E7-7FD76505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7B9685E6-7358-0202-9A42-486E3FBEF2C4}"/>
              </a:ext>
            </a:extLst>
          </p:cNvPr>
          <p:cNvSpPr/>
          <p:nvPr/>
        </p:nvSpPr>
        <p:spPr>
          <a:xfrm rot="-5400000">
            <a:off x="3343712" y="-1526557"/>
            <a:ext cx="2456574" cy="8451493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B124023F-3014-E36F-A0A9-7FD2857B0F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4B2F0ED2-A261-C0CD-4E23-63F4D25888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E22045F4-6D55-835A-C5A9-3CAF773B68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584" y="2357141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955CB9AC-44CC-EAD0-B088-939F2DE6AF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7BE3F40B-107A-AD40-4571-DFC68A2B2C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E6176F-2A2B-3E02-E09F-730B470A8BBE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0352-D943-97D8-61CD-681EB293579B}"/>
              </a:ext>
            </a:extLst>
          </p:cNvPr>
          <p:cNvSpPr txBox="1"/>
          <p:nvPr/>
        </p:nvSpPr>
        <p:spPr>
          <a:xfrm>
            <a:off x="5239931" y="1905298"/>
            <a:ext cx="28827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  <a:buNone/>
            </a:pPr>
            <a:r>
              <a:rPr lang="en-US" b="1" dirty="0"/>
              <a:t>🧑‍🏫 Submitted To</a:t>
            </a:r>
          </a:p>
          <a:p>
            <a:pPr algn="ctr"/>
            <a:r>
              <a:rPr lang="en-US" b="1" dirty="0"/>
              <a:t>Yasin Sazid</a:t>
            </a:r>
            <a:br>
              <a:rPr lang="en-US" dirty="0"/>
            </a:br>
            <a:r>
              <a:rPr lang="en-US" i="1" dirty="0"/>
              <a:t>Lecturer</a:t>
            </a:r>
            <a:br>
              <a:rPr lang="en-US" dirty="0"/>
            </a:br>
            <a:r>
              <a:rPr lang="en-US" dirty="0"/>
              <a:t>Department of Computer Science and Engineering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8993C5-1246-5FCA-D599-5620B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66937"/>
              </p:ext>
            </p:extLst>
          </p:nvPr>
        </p:nvGraphicFramePr>
        <p:xfrm>
          <a:off x="1498508" y="2189704"/>
          <a:ext cx="3538974" cy="1524000"/>
        </p:xfrm>
        <a:graphic>
          <a:graphicData uri="http://schemas.openxmlformats.org/drawingml/2006/table">
            <a:tbl>
              <a:tblPr/>
              <a:tblGrid>
                <a:gridCol w="1858735">
                  <a:extLst>
                    <a:ext uri="{9D8B030D-6E8A-4147-A177-3AD203B41FA5}">
                      <a16:colId xmlns:a16="http://schemas.microsoft.com/office/drawing/2014/main" val="1978157987"/>
                    </a:ext>
                  </a:extLst>
                </a:gridCol>
                <a:gridCol w="1680239">
                  <a:extLst>
                    <a:ext uri="{9D8B030D-6E8A-4147-A177-3AD203B41FA5}">
                      <a16:colId xmlns:a16="http://schemas.microsoft.com/office/drawing/2014/main" val="194227741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Name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Student ID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5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B. M. Shahria Alam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2021-3-60-016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0543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Tamanna Islam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2021-3-60-125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8554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Shekh Maruf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2021-3-60-157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8429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Golam Kibria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2021-3-60-215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98465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BC748D0-91C4-2E88-EF77-6C7EAB9B1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12" y="1884847"/>
            <a:ext cx="171196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👩‍💻 Submitted By</a:t>
            </a:r>
          </a:p>
        </p:txBody>
      </p:sp>
    </p:spTree>
    <p:extLst>
      <p:ext uri="{BB962C8B-B14F-4D97-AF65-F5344CB8AC3E}">
        <p14:creationId xmlns:p14="http://schemas.microsoft.com/office/powerpoint/2010/main" val="27722337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19DAC9FA-BA19-BB8B-CBBE-14D74FB67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BADFA45C-7C94-E012-2775-7E668BF604BF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F96B2E72-17A4-5D3B-2B6E-9317BA7245C8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4C0D31D-9BB4-D7F3-569B-35732C585A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EB47A6-34A5-329C-2879-22F41CDF5FC1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30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9D6FF4B1-8404-78E2-2FD2-BD0DD2B0FD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Forms response chart. Question title: How open are you to personalized suggestions based on your app usage behavior?. Number of responses: 20 responses.">
            <a:extLst>
              <a:ext uri="{FF2B5EF4-FFF2-40B4-BE49-F238E27FC236}">
                <a16:creationId xmlns:a16="http://schemas.microsoft.com/office/drawing/2014/main" id="{5665334C-A817-9012-CAA9-077062E5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0" y="1242022"/>
            <a:ext cx="7845039" cy="33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3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2FC16D8C-DAB6-3F22-B191-4718057EB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5ED0F8B3-B377-E74A-F3A1-AA8C511DB155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1094DC19-D63E-BC26-E1A2-495069F6E6A8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127B333-1359-5BB5-F54E-B82646AF2F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4FAD44-25CB-3769-E22A-FAD44BADC78B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31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37595FB-AE8C-E39F-FA2F-8272EB83F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Forms response chart. Question title: Would you recommend such an app to others if it helped you use your time better?. Number of responses: 20 responses.">
            <a:extLst>
              <a:ext uri="{FF2B5EF4-FFF2-40B4-BE49-F238E27FC236}">
                <a16:creationId xmlns:a16="http://schemas.microsoft.com/office/drawing/2014/main" id="{5F3AD2C5-C708-E807-D777-F474386B9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" y="1033400"/>
            <a:ext cx="8186871" cy="3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3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73D4321B-DA5D-BB69-F547-C6964BBD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00A7965D-C567-03B4-84DB-BCE9986D9C35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CC216B4-CDAD-9346-052C-50AA56C283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2119DFC6-1945-6266-CA41-7EE1739877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D945573-0E24-AB52-EC22-66F59E00A5EE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High Fidelity Prototype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6EC3879-30C9-9403-2C4F-45E40B5457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930E8D66-7C82-9BB5-3341-B810BF7175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0A7F26E9-22E0-65D3-8B53-54251C2636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C46AE2-AEA2-A71E-FB92-1DFAC52BD253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80779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D96A890D-5AF0-1792-08DB-771757B8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D18A9DAC-2977-F857-CADE-B38402C6F18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385C9B1E-50A7-93FE-601D-62799F614245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6E6450-40F4-5401-6A27-D8F46C50EB05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33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B0D0CC26-5575-909A-EA64-E9F692AF90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CFE7E5-B6D3-056B-5EF1-E39FF698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94342"/>
            <a:ext cx="7772400" cy="39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2F01ADFC-4A17-706A-3BDD-90A8565B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01353776-9F0B-45D9-9940-A2262EED269D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8081A49C-6954-57D3-68ED-76F5752EF793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43E257-9EAA-CC4B-A9A8-28D9ED332B8F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34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51EFDBE5-C293-68FF-E1FE-27075DADFF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76096-0116-0568-23BD-6C4DDA655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070" y="937149"/>
            <a:ext cx="4902575" cy="40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F6682BBD-D46B-31C4-0D6B-8DE73F6DA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B02F21C6-CA23-9922-4885-915480FFBC0D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B00AADB7-2F90-01F7-7D0D-03AC83A2AE49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1971B8-15C3-3E37-3F0E-2B5D3F4DBE22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35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9EECD93A-E203-D490-09A4-3F94527A0B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5D75B-799B-51FA-F18D-FDF252C37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07" y="808342"/>
            <a:ext cx="4782518" cy="43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D8878E07-2BCC-8754-F4CD-FA3D3656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1EA30F06-0FEB-4FB8-7A36-3F579E513D6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20896BF1-C7A3-CB5F-169F-533F4395B2F9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F8ED7F-55A6-301D-9B34-01C01F6A61A4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36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BAB16E2-6D9A-49FC-3F60-EA989621E4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D76A3-6822-A5CB-13D4-5BDE6BE5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29" y="853229"/>
            <a:ext cx="5176142" cy="42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3BC51D19-BFE0-DB5E-53B3-C279637E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40CB9797-3910-3D08-D628-A33D7EABAA32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FD478A60-F5AB-D9E3-3DD1-1FB3C7C7C4DC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C01945-FCF5-B76A-9AB5-F937CBE8187A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37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EC24EA1B-B3C8-47A5-6757-165CAE2AF3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A47EB-51EE-BB62-A2E6-92AF82DB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5" y="982391"/>
            <a:ext cx="4910961" cy="39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9B03E532-B230-2750-233E-71A05C5C2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41727CFC-AC5D-AFB2-86F1-2E8FD8760613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7C2D45D0-436C-83A7-5D87-2163CEA89CA2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092A39-406B-03B9-2803-27059A63815A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38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23C8C545-FD50-4384-758E-B5339E33CC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CA810-BB68-7BD7-8C06-3B2297F0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583" y="765625"/>
            <a:ext cx="5296440" cy="4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38398973-4CBA-1CAB-8631-BC7D033B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DF1C6A4E-3119-50A3-BD78-5FA94AC3F220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1D069BA4-2EAA-7A33-E9FE-22B9AB3A4BA8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5338635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 (Style Guide)  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787CD1-CEF4-F5E3-4276-EECFF4D3579E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39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28130F65-F64A-62BE-84C4-2F7A676519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E790E-8AE2-FDE7-3D3B-241F3CBBC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69" y="856950"/>
            <a:ext cx="6948996" cy="40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F6071331-E61B-1729-09FC-07AF4455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350A9BA4-05F2-AE89-35AE-3DB059FD39B3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7FFE150-9550-5636-E50B-74433BD7C8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82FC4DD8-C0F0-D0A3-25AB-85BDC73A2B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66D077FF-85BB-24D8-41D5-6CF9DDCC7D3C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E324F20C-5867-11C5-5AE1-0B0F6CDE19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88D61F78-6BEC-85D2-5735-2CCFCE6E1A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6D233A44-5DBA-768E-F2BC-5D4717237C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638E72-6985-B0DA-86BA-8B5B3CF5A08E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9075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37708B01-40F3-A2B0-C004-D5B1A6BA4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142A4E8B-3F38-CB8C-9350-9E21CFE60AAB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9E40FC18-0F4E-5E9B-D95B-375306FFDC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00BC96E7-E305-3439-0490-0AA12C1200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5CDB4E54-04B3-A25A-ACAD-33B6A544CDFB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Interface Evaluation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Nielsen Heuristics </a:t>
            </a:r>
            <a:r>
              <a:rPr lang="en-GB">
                <a:solidFill>
                  <a:schemeClr val="accent2">
                    <a:lumMod val="50000"/>
                  </a:schemeClr>
                </a:solidFill>
              </a:rPr>
              <a:t>and CRAP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25D299EF-BB6F-9CEC-9EF4-1EAC210A22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18072029-9601-AC3B-4EB3-F5887CB0DA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C482CE91-EF3F-9BD0-569A-45235665E38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D73E80-AE3E-7305-6826-A889448303E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327600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19BB7921-E7E7-A59F-0880-C0DD3306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FCCAEF80-6A73-D5E3-35B9-D624326C52BF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C2D5E5B7-1CB2-470D-95CA-0B2DD052F9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6F16F87-CDEF-E3B1-DD7D-3A8E7AFAD9B5}"/>
              </a:ext>
            </a:extLst>
          </p:cNvPr>
          <p:cNvGrpSpPr/>
          <p:nvPr/>
        </p:nvGrpSpPr>
        <p:grpSpPr>
          <a:xfrm rot="19970780">
            <a:off x="226932" y="350786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77C0487C-50C9-7F49-0DA6-E9F3A687389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5279E98-5BC5-798C-3CFA-6520323CDC9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617EB6DB-8AC8-FF3E-123D-9923F46F62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7" y="-615053"/>
            <a:ext cx="72322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3D5D5E63-8853-1EE1-396C-7902AB3A80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04B8F6-B407-9708-FECC-819B8FEF3197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B34C22-36F0-8C46-E120-24257C239CDE}"/>
              </a:ext>
            </a:extLst>
          </p:cNvPr>
          <p:cNvSpPr txBox="1"/>
          <p:nvPr/>
        </p:nvSpPr>
        <p:spPr>
          <a:xfrm>
            <a:off x="1029461" y="1013219"/>
            <a:ext cx="49845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Identified Issue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Problem: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pie chart’s labels (“Focus Time” and “Idle  Time”) are too small, reducing readability.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lacks visual affordance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unclear that it’s interactive.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D9244-0EA6-9B24-0BBC-AF8B6E04D1A4}"/>
              </a:ext>
            </a:extLst>
          </p:cNvPr>
          <p:cNvSpPr txBox="1"/>
          <p:nvPr/>
        </p:nvSpPr>
        <p:spPr>
          <a:xfrm>
            <a:off x="994874" y="2414820"/>
            <a:ext cx="5103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📏 Affected Heuristics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Visibility of System Status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Users can’t easily interpret chart data due to small/hidden labels.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Recognition Rather than Recall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Label size hinders immediate recognition of data categories.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Consistency and Standards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The search bar does not follow standard design conventions.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AD6064D-3D0C-F2E4-81C6-286D6C9938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9" y="935528"/>
            <a:ext cx="1765300" cy="36252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2D7623-07A4-162C-D305-6A9CA7AA6DD9}"/>
              </a:ext>
            </a:extLst>
          </p:cNvPr>
          <p:cNvCxnSpPr>
            <a:cxnSpLocks/>
          </p:cNvCxnSpPr>
          <p:nvPr/>
        </p:nvCxnSpPr>
        <p:spPr>
          <a:xfrm>
            <a:off x="1033237" y="2328710"/>
            <a:ext cx="41862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911A6A18-4291-D360-0608-52162EAB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6B0A0853-AD8A-C1D2-F0C5-2CC9108D5103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242BDCD-69EB-7A31-0F2B-1883609F44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AF8C2A0A-6CEF-58F4-912F-9E6A8E8373E8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735F3A2C-20E0-1A00-B210-05220806C4F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07B4521-EF5F-0E55-DEAC-D61098DBD3B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08EA09EC-64FA-7889-051A-A71F4C6801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7" y="-615053"/>
            <a:ext cx="7108452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192019E0-F95F-833B-7570-5244196B8B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4F199C-1ADE-3AD5-E7BB-DC0CF65CBBC1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FF5A1-4399-71A7-465A-ABC72CF22E60}"/>
              </a:ext>
            </a:extLst>
          </p:cNvPr>
          <p:cNvSpPr txBox="1"/>
          <p:nvPr/>
        </p:nvSpPr>
        <p:spPr>
          <a:xfrm>
            <a:off x="1033599" y="1012992"/>
            <a:ext cx="48649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Severity Rating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🟠 Major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issues significantly hinder data readability and feature discoverability, impacting usability.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6DE29E-1060-0005-4B70-14894478C6AC}"/>
              </a:ext>
            </a:extLst>
          </p:cNvPr>
          <p:cNvSpPr txBox="1"/>
          <p:nvPr/>
        </p:nvSpPr>
        <p:spPr>
          <a:xfrm>
            <a:off x="1199297" y="1941007"/>
            <a:ext cx="4517691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Recommendations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📈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Pie Chart: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label font size and reposition labels within visible areas.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hover tooltips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detailed breakdown.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Search Bar: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bordered input 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light shadow for depth.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placeholder text like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“Search activities”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affordance.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BD8888-9AD8-948F-82F4-C242AD6BCF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99" y="1005610"/>
            <a:ext cx="1765300" cy="36252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A5D86A-A65A-8378-9E40-CA2553C919F4}"/>
              </a:ext>
            </a:extLst>
          </p:cNvPr>
          <p:cNvCxnSpPr>
            <a:cxnSpLocks/>
          </p:cNvCxnSpPr>
          <p:nvPr/>
        </p:nvCxnSpPr>
        <p:spPr>
          <a:xfrm>
            <a:off x="1199297" y="1838106"/>
            <a:ext cx="4310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C51F8B52-BA1E-0AAC-0D76-6FD2034F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1BDBA3D-1AE6-E654-EEAD-F1151DB6512B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456742F-BC73-8390-997B-ECC766B917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E69598E6-E4AE-9075-5B31-26EACD1AA3B1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D0F33A7-949C-BD51-FC78-3F5EF1FFD11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1B189D02-2602-CBB9-B266-EBC8EFB0003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05537185-BBFE-DEAC-BDB3-A2F770E547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9013" y="-609855"/>
            <a:ext cx="8365974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–Graphic Design Principles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6964914-343F-58B9-B6C8-F22D3FFD6A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5A86522-95C0-B770-59E1-61D7160648C7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0070CA-AEB8-A945-58A9-4091C510C728}"/>
              </a:ext>
            </a:extLst>
          </p:cNvPr>
          <p:cNvSpPr txBox="1"/>
          <p:nvPr/>
        </p:nvSpPr>
        <p:spPr>
          <a:xfrm>
            <a:off x="1069204" y="1009668"/>
            <a:ext cx="480325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🌓 Contrast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Good visual contrast between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"Focus Time"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"Idle Time"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 sections.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for Improvement: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Chart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lack visual 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consider bolder font or contrasting label background for clarity.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5EF57-C101-2A93-6BEE-9929AA1FF5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73" y="1009668"/>
            <a:ext cx="1765300" cy="3625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39FDA-77D9-AAD9-7917-CEDE6A09DC8D}"/>
              </a:ext>
            </a:extLst>
          </p:cNvPr>
          <p:cNvSpPr txBox="1"/>
          <p:nvPr/>
        </p:nvSpPr>
        <p:spPr>
          <a:xfrm>
            <a:off x="1012786" y="2820636"/>
            <a:ext cx="4950691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♻️ Repetition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</a:p>
          <a:p>
            <a:pPr lvl="3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Buttons follow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style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the interface.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for Improvement: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More repeated design elements (icons, card structures, color patterns) can reinforce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unity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flow.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00FB5C-7331-AB72-59F4-4F47C93CB97B}"/>
              </a:ext>
            </a:extLst>
          </p:cNvPr>
          <p:cNvCxnSpPr/>
          <p:nvPr/>
        </p:nvCxnSpPr>
        <p:spPr>
          <a:xfrm>
            <a:off x="1200784" y="2729694"/>
            <a:ext cx="453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43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11F8073F-37A7-A565-F267-8DF9C0C69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3487A757-98BD-679B-255D-F3360F21FED1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A9E3523-A91E-A49E-3F19-F1DF1E05CE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659957" y="880218"/>
            <a:ext cx="7258225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D4CAA224-D079-46E4-A50B-9757FA3B1A83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160C1A03-C589-6273-E509-9F2A8B4CC30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F5F42905-35A3-79D4-B01E-4C6C3CABE70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7BA3CBC0-7168-F90C-0AE7-3B60E9D6FB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9013" y="-609855"/>
            <a:ext cx="8365974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–Graphic Design Principles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611CC909-D015-EA3C-4A4B-DBF64AC8C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714E701-E0BE-413B-2A21-D80BFC85E384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619A0-87CA-9DA6-4E93-39A56F5D09DC}"/>
              </a:ext>
            </a:extLst>
          </p:cNvPr>
          <p:cNvSpPr txBox="1"/>
          <p:nvPr/>
        </p:nvSpPr>
        <p:spPr>
          <a:xfrm>
            <a:off x="771852" y="1106767"/>
            <a:ext cx="540929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📐 Alignment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for Improvement: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D" b="0" i="0" dirty="0">
                <a:solidFill>
                  <a:schemeClr val="tx1"/>
                </a:solidFill>
                <a:effectLst/>
                <a:latin typeface="Google Sans"/>
              </a:rPr>
              <a:t>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and buttons appear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not grid-aligned.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D" b="0" i="0" dirty="0">
                <a:solidFill>
                  <a:schemeClr val="tx1"/>
                </a:solidFill>
                <a:effectLst/>
                <a:latin typeface="Google Sans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horizontal/vertical alignment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clean layout.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E9CA2-2541-3E64-2868-E468FB698D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13" y="1114266"/>
            <a:ext cx="1765300" cy="3625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BEF7A-BD0A-0974-EFA0-3461CA4763F4}"/>
              </a:ext>
            </a:extLst>
          </p:cNvPr>
          <p:cNvSpPr txBox="1"/>
          <p:nvPr/>
        </p:nvSpPr>
        <p:spPr>
          <a:xfrm>
            <a:off x="878523" y="2739565"/>
            <a:ext cx="5179196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📏 Proximity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"Focus Time" and "Idle Time" are appropriately grouped.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for Improvement: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Move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"Focus Score"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closer to related metrics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"Idle Time"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to form logical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groups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C92B24-9409-809F-69A5-3230517A9032}"/>
              </a:ext>
            </a:extLst>
          </p:cNvPr>
          <p:cNvCxnSpPr/>
          <p:nvPr/>
        </p:nvCxnSpPr>
        <p:spPr>
          <a:xfrm>
            <a:off x="1069204" y="2570588"/>
            <a:ext cx="453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4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88BBF9F3-A8F7-9F7B-D813-98BC8646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8E5B5448-CBB6-2D15-0026-58D27301C311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F2BE6CA-9775-E6EE-B733-ECE7039027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96347" y="880218"/>
            <a:ext cx="7321835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6FCE3195-3070-0256-2B0E-FE7F58A7DFB9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33D91A77-700B-022F-55EE-060B5F9501A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CBF752B-7EF6-3BF8-994D-2A55EF0935F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69FB704D-A344-F394-F077-7288598576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1652" y="-615053"/>
            <a:ext cx="786382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1A5C6A99-E732-8C79-3284-5CD1E03814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912259C-8886-8648-A8A1-0F48678003EF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3C4A1-2443-5302-4AB1-B621104F8BFD}"/>
              </a:ext>
            </a:extLst>
          </p:cNvPr>
          <p:cNvSpPr txBox="1"/>
          <p:nvPr/>
        </p:nvSpPr>
        <p:spPr>
          <a:xfrm>
            <a:off x="654608" y="955017"/>
            <a:ext cx="532353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🧩 Identified Problem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leaderboard chart is visually confusing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/>
            <a:r>
              <a:rPr lang="en-BD" b="0" i="0" dirty="0">
                <a:solidFill>
                  <a:schemeClr val="tx1"/>
                </a:solidFill>
                <a:effectLst/>
                <a:latin typeface="Google Sans"/>
              </a:rPr>
              <a:t>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sizes don’t clearly reflect rank or score differences</a:t>
            </a:r>
          </a:p>
          <a:p>
            <a:pPr marL="457200" lvl="1"/>
            <a:r>
              <a:rPr lang="en-BD" b="0" i="0" dirty="0">
                <a:solidFill>
                  <a:schemeClr val="tx1"/>
                </a:solidFill>
                <a:effectLst/>
                <a:latin typeface="Google Sans"/>
              </a:rPr>
              <a:t>→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images and names overlap blocks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readability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3B0B29-8AB8-8DC9-2428-FF5515DF6555}"/>
              </a:ext>
            </a:extLst>
          </p:cNvPr>
          <p:cNvSpPr txBox="1"/>
          <p:nvPr/>
        </p:nvSpPr>
        <p:spPr>
          <a:xfrm>
            <a:off x="801007" y="2260544"/>
            <a:ext cx="5742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Violated Heuristics</a:t>
            </a:r>
          </a:p>
          <a:p>
            <a:pPr>
              <a:buNone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Rather Than Recall</a:t>
            </a:r>
          </a:p>
          <a:p>
            <a:pPr>
              <a:spcAft>
                <a:spcPts val="600"/>
              </a:spcAft>
              <a:buNone/>
            </a:pP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struggle to visually interpret ranking data without standard cues.</a:t>
            </a:r>
          </a:p>
          <a:p>
            <a:pPr>
              <a:buNone/>
            </a:pP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Aesthetic and Minimalist Design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Overlapping UI elements clutter the interface and reduce clarity.</a:t>
            </a:r>
          </a:p>
          <a:p>
            <a:pPr>
              <a:buNone/>
            </a:pP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Consistency and Standards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Lacks the familiar structure of conventional leaderboard formats.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4AF1-7477-2C4B-6436-30A08FA53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650" y="951716"/>
            <a:ext cx="1860550" cy="38042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74260A-122D-1DE6-FEA8-0A84F4568732}"/>
              </a:ext>
            </a:extLst>
          </p:cNvPr>
          <p:cNvCxnSpPr/>
          <p:nvPr/>
        </p:nvCxnSpPr>
        <p:spPr>
          <a:xfrm>
            <a:off x="1012787" y="2140757"/>
            <a:ext cx="453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DCE0763B-A0E0-7C70-F064-557AAE0C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68933EC8-370C-46BC-1675-DED7BD117EB3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3DEB856-E3EC-469A-C204-3CB019FD1E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5" y="795087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708A494-E9DD-C5D1-88E3-F1BB50B56785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3378BFF1-77BD-95C4-FCFF-138D58D59DA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92446ED-74C1-2AF4-BE3A-8C84C8C4F15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EB11A858-1945-DA02-CB22-1A216B8296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6553" y="-615053"/>
            <a:ext cx="8068924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D9282747-3F17-912C-9648-DFAA0B4952F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033C68D-E6A7-0C97-51A3-8F746D81ECDC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08788-BC55-B73C-CB7F-F64883FEBBE8}"/>
              </a:ext>
            </a:extLst>
          </p:cNvPr>
          <p:cNvSpPr txBox="1"/>
          <p:nvPr/>
        </p:nvSpPr>
        <p:spPr>
          <a:xfrm>
            <a:off x="1057222" y="940671"/>
            <a:ext cx="49681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Severity: Major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This issue directly affects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comprehension and user satisfaction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in gamified or competitive contexts.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2DAE1E-8D6A-86EF-8E02-6D402EEC4036}"/>
              </a:ext>
            </a:extLst>
          </p:cNvPr>
          <p:cNvSpPr txBox="1"/>
          <p:nvPr/>
        </p:nvSpPr>
        <p:spPr>
          <a:xfrm>
            <a:off x="932764" y="2113110"/>
            <a:ext cx="5488656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Recommendations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📊 Replace the block-style layout with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leaderboard 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🥇 Rank → 🧑 Name → 📈 Score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🧍 Position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images beside or above 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over blocks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🎨 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contrast or bars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show score differences, not just size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📐 Ensure consistent spacing and alignment for clarity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5023E-6B26-745E-6DFD-4AD97CA4D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38" y="869679"/>
            <a:ext cx="1860550" cy="38042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22571F-4860-A91B-AC9E-5FDFC52AA99D}"/>
              </a:ext>
            </a:extLst>
          </p:cNvPr>
          <p:cNvCxnSpPr/>
          <p:nvPr/>
        </p:nvCxnSpPr>
        <p:spPr>
          <a:xfrm>
            <a:off x="1051398" y="1949558"/>
            <a:ext cx="453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9980DF3-06AB-C608-7E82-B60122E4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52FBE3D2-99B1-DC32-403A-47547ADC9BE6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6825FE78-6A76-4B01-134E-359C4AD788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736169" y="880218"/>
            <a:ext cx="7182014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32A023F-6733-9A3F-7ECA-9AFEBE9AB16A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906C1213-DED3-CBC4-4032-F3A24F2F564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1FDA377-2368-FA3E-0783-FF93AEFB6A9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4A9005C5-4B3A-70DE-4C67-6539FC13CB2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-609858"/>
            <a:ext cx="8960087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 – Graphic Design Evaluation</a:t>
            </a: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3DC0C0D9-4343-0DCE-E6AB-EECD80F04AF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2A06DE-2C44-1F52-284A-99EF64332EFB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051E8-9345-DDC6-1C93-750930DD6830}"/>
              </a:ext>
            </a:extLst>
          </p:cNvPr>
          <p:cNvSpPr txBox="1"/>
          <p:nvPr/>
        </p:nvSpPr>
        <p:spPr>
          <a:xfrm>
            <a:off x="937813" y="948310"/>
            <a:ext cx="514504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🌗 Contrast</a:t>
            </a:r>
          </a:p>
          <a:p>
            <a:pPr>
              <a:buNone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D" sz="1350" b="0" i="0" dirty="0">
                <a:solidFill>
                  <a:schemeClr val="tx1"/>
                </a:solidFill>
                <a:effectLst/>
                <a:latin typeface="Google Sans"/>
              </a:rPr>
              <a:t>→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Leaderboard blocks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sufficient visual contrast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BD" sz="1350" b="0" i="0" dirty="0">
                <a:solidFill>
                  <a:schemeClr val="tx1"/>
                </a:solidFill>
                <a:effectLst/>
                <a:latin typeface="Google Sans"/>
              </a:rPr>
              <a:t>→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Ranking differences are not clear — consider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 color </a:t>
            </a:r>
          </a:p>
          <a:p>
            <a:pPr>
              <a:spcAft>
                <a:spcPts val="600"/>
              </a:spcAft>
            </a:pP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gradients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larger differences in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height/length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BD" sz="1350" b="0" i="0" dirty="0">
                <a:solidFill>
                  <a:schemeClr val="tx1"/>
                </a:solidFill>
                <a:effectLst/>
                <a:latin typeface="Google Sans"/>
              </a:rPr>
              <a:t>    →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 colors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weights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gold, silver, bronze) </a:t>
            </a: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to highlight top ranks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E152-DA3F-5784-F55F-210AA19B81B7}"/>
              </a:ext>
            </a:extLst>
          </p:cNvPr>
          <p:cNvSpPr txBox="1"/>
          <p:nvPr/>
        </p:nvSpPr>
        <p:spPr>
          <a:xfrm>
            <a:off x="878521" y="2841136"/>
            <a:ext cx="54594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♻️ Repetition</a:t>
            </a:r>
          </a:p>
          <a:p>
            <a:pPr>
              <a:buNone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BD" sz="1350" b="0" i="0" dirty="0">
                <a:solidFill>
                  <a:schemeClr val="tx1"/>
                </a:solidFill>
                <a:effectLst/>
                <a:latin typeface="Google Sans"/>
              </a:rPr>
              <a:t>    →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icons are repeated but don't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 ranking effectively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BD" sz="1350" b="0" i="0" dirty="0">
                <a:solidFill>
                  <a:schemeClr val="tx1"/>
                </a:solidFill>
                <a:effectLst/>
                <a:latin typeface="Google Sans"/>
              </a:rPr>
              <a:t>    →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consistent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 labels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icons (e.g., 🥇🥈🥉)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top performers</a:t>
            </a:r>
          </a:p>
          <a:p>
            <a:r>
              <a:rPr lang="en-BD" sz="1350" b="0" i="0" dirty="0">
                <a:solidFill>
                  <a:schemeClr val="tx1"/>
                </a:solidFill>
                <a:effectLst/>
                <a:latin typeface="Google Sans"/>
              </a:rPr>
              <a:t>    →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a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pattern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row </a:t>
            </a: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(Rank → Avatar → Name → Score)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BA1922-2324-9771-B003-180595B1C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67" y="953655"/>
            <a:ext cx="1860550" cy="38042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F7B850-7D9F-BFB9-AA00-7F72577531A6}"/>
              </a:ext>
            </a:extLst>
          </p:cNvPr>
          <p:cNvCxnSpPr/>
          <p:nvPr/>
        </p:nvCxnSpPr>
        <p:spPr>
          <a:xfrm>
            <a:off x="1293170" y="2782619"/>
            <a:ext cx="453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43FADFC8-DCE6-DEAB-6FC4-6B974835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CEEA9650-203C-BCD2-9A17-76B0C7F608C0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4679047-8B9B-753E-4CAE-3B30CF72A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643179" y="880218"/>
            <a:ext cx="7275003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483AF934-AA54-F5C3-9C24-420A8EADD6A6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EBB2D49C-1422-1661-862B-C82C26EFFA8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D14D2E08-5E06-A90E-F6F4-4FEFCAB4834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CBE461CA-DECA-A781-5605-12BC321475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-609858"/>
            <a:ext cx="8960087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 – Graphic Design Evaluation</a:t>
            </a: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95EC22CE-0F25-4FEE-7BB0-3B87163A14D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B63EA1-409C-B1CD-318C-ABE2526792DB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818593-DE8A-9B67-92B6-96A6BF303E2B}"/>
              </a:ext>
            </a:extLst>
          </p:cNvPr>
          <p:cNvSpPr txBox="1"/>
          <p:nvPr/>
        </p:nvSpPr>
        <p:spPr>
          <a:xfrm>
            <a:off x="654608" y="1178848"/>
            <a:ext cx="5689666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📐 Alignment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BD" sz="1400" b="0" i="0" dirty="0">
                <a:solidFill>
                  <a:schemeClr val="tx1"/>
                </a:solidFill>
                <a:effectLst/>
                <a:latin typeface="Google Sans"/>
              </a:rPr>
              <a:t>     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Misalignment between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names, images, and ranks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creates visual noise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BD" sz="1400" b="0" i="0" dirty="0">
                <a:solidFill>
                  <a:schemeClr val="tx1"/>
                </a:solidFill>
                <a:effectLst/>
                <a:latin typeface="Google Sans"/>
              </a:rPr>
              <a:t>    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grid layout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clear left-aligned user info and right-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aligned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30F04-7B77-D64B-586C-AE7FADB6F11F}"/>
              </a:ext>
            </a:extLst>
          </p:cNvPr>
          <p:cNvSpPr txBox="1"/>
          <p:nvPr/>
        </p:nvSpPr>
        <p:spPr>
          <a:xfrm>
            <a:off x="793559" y="2800758"/>
            <a:ext cx="5411764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📏 Proximity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BD" sz="1400" b="0" i="0" dirty="0">
                <a:solidFill>
                  <a:schemeClr val="tx1"/>
                </a:solidFill>
                <a:effectLst/>
                <a:latin typeface="Google Sans"/>
              </a:rPr>
              <a:t>  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far from their corresponding blocks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   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relationships unclear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BD" sz="1400" b="0" i="0" dirty="0">
                <a:solidFill>
                  <a:schemeClr val="tx1"/>
                </a:solidFill>
                <a:effectLst/>
                <a:latin typeface="Google Sans"/>
              </a:rPr>
              <a:t>  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each user's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avatar, rank, and 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tightly as one unit</a:t>
            </a:r>
          </a:p>
          <a:p>
            <a:r>
              <a:rPr lang="en-BD" sz="1400" b="0" i="0" dirty="0">
                <a:solidFill>
                  <a:schemeClr val="tx1"/>
                </a:solidFill>
                <a:effectLst/>
                <a:latin typeface="Google Sans"/>
              </a:rPr>
              <a:t>  →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whitespace between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data elements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68C97-73BE-75AB-31C3-B2C68D4F3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75" y="965809"/>
            <a:ext cx="1860550" cy="3804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90E84E-5C20-2F91-EF20-AF74E1034835}"/>
              </a:ext>
            </a:extLst>
          </p:cNvPr>
          <p:cNvCxnSpPr/>
          <p:nvPr/>
        </p:nvCxnSpPr>
        <p:spPr>
          <a:xfrm>
            <a:off x="1183268" y="2729473"/>
            <a:ext cx="45345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75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A10444F7-72DE-D914-94AC-8F258E78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93C8DB96-C9D6-A944-0A8D-3C18CD49988C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DAC766E-BBD7-8B60-B7EA-E43775152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533ACE27-2E5C-393D-AD00-B0634CA550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EEE5744E-1A82-8EE6-3FC0-AD063BC9E715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Updated Prototype After Interface Evaluation</a:t>
            </a:r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26B6535-6C73-43C7-0A9C-6A17D045B5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48C213E9-F17C-B85A-2B05-26B85B9AA7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18AB26CA-85EC-FC5E-D883-9097B2CC5D3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5F10D6E-4A90-9FCA-DD94-FF2CAB4F142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04942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303C5B64-2076-9BD5-5102-F6847A6A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2D4B6C20-B4A8-58C1-6B0D-06D1001B72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63102" y="1006079"/>
            <a:ext cx="7295436" cy="3470672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A45511A2-BBB2-CC68-8DF1-C31D02CA144B}"/>
              </a:ext>
            </a:extLst>
          </p:cNvPr>
          <p:cNvGrpSpPr/>
          <p:nvPr/>
        </p:nvGrpSpPr>
        <p:grpSpPr>
          <a:xfrm rot="19970780">
            <a:off x="250336" y="3203988"/>
            <a:ext cx="1043031" cy="1436543"/>
            <a:chOff x="694721" y="191401"/>
            <a:chExt cx="1996952" cy="3027630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F193602-1638-3CBA-B28D-5EB049C84FC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354238">
              <a:off x="694721" y="191401"/>
              <a:ext cx="1996952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6FCE19E-E5A7-E25C-5C0A-8F79B892CE2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200000" flipH="1">
              <a:off x="1384204" y="2196989"/>
              <a:ext cx="346012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F56613A6-9BB2-458E-B18B-8F35DA64FF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60" y="227879"/>
            <a:ext cx="6156340" cy="66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Introduction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39F20D4-C149-29F5-21E5-DBF94B3DA8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9012" y="1082726"/>
            <a:ext cx="7083616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🧠Theme: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AI-based idle time tracking</a:t>
            </a:r>
          </a:p>
          <a:p>
            <a:pPr marL="114300" indent="0"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🧾 Overview: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idle time and micro-distractions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personalized activities (Productivity, Wellness, Entertainment)</a:t>
            </a:r>
          </a:p>
          <a:p>
            <a:pPr marL="114300" indent="0"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Objectives: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digital well-being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&amp; utilize downtime intelligently</a:t>
            </a:r>
          </a:p>
          <a:p>
            <a:pPr marL="114300" indent="0"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👥 Stakeholders: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users, developers, mental wellness professionals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21FECA38-1069-8DBB-A956-10EE16C21E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3FDD24-6226-E1C6-C51A-837A146400D4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332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5A09691-8283-3743-DEF2-D016967E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10E9C59-32E8-543F-B144-B29FAB9F3980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71A8D3AD-31DA-6152-BD74-21B3B10D5D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104427" y="887767"/>
            <a:ext cx="7293587" cy="413190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F8E05487-3ECB-7015-31B1-5D3773917270}"/>
              </a:ext>
            </a:extLst>
          </p:cNvPr>
          <p:cNvGrpSpPr/>
          <p:nvPr/>
        </p:nvGrpSpPr>
        <p:grpSpPr>
          <a:xfrm rot="19970780">
            <a:off x="530008" y="3452261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C4A2E781-08AE-EDF9-9D70-C1C129B0F65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69BA3C1-91CA-2BED-6DEF-1FD6A7C5A2B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19CBBA48-3DF4-42EB-0749-90CB53FFC7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Updated Prototype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65D4779-B3F9-4377-8AB2-F2361BCE1A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C47C500-2D8F-0256-9397-C817EE377391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82703-90FA-7D4E-2EC5-D798FA8AD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211" y="959589"/>
            <a:ext cx="1921630" cy="3991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43F41-6860-85E2-AB5B-9234B0C50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1161" y="957724"/>
            <a:ext cx="1921630" cy="39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DA50D1E5-DD4E-82ED-15B7-4695060E9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68924197-3EB2-F7E3-3B7A-054B90013D0D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AAE9A1F1-6156-7BAB-3EA9-57C7BB4C8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B05E4A32-F19E-BA7B-CD24-ACDB396DC8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1CFFCB49-FEBF-04E9-30AE-907D83C2710C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24BE938-BE17-20DC-9794-085B1749AF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5B7E3CD0-629D-440D-BCDD-83C191673C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07F937EA-88AC-1959-24A4-E641925C123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BBAEA0D-C17D-CE3A-25CF-9C87176622A9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33006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D820499C-BB3E-F13B-2D29-4D15897A4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5C63105B-806C-4C89-618B-C009C7B44C0C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725A9C4-8B6B-FAC5-F7E7-B4D17FAAC5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104427" y="887767"/>
            <a:ext cx="7293587" cy="3199203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44309926-D69B-0AEB-DA2B-1F8AFEE75A87}"/>
              </a:ext>
            </a:extLst>
          </p:cNvPr>
          <p:cNvGrpSpPr/>
          <p:nvPr/>
        </p:nvGrpSpPr>
        <p:grpSpPr>
          <a:xfrm rot="19970780">
            <a:off x="581566" y="2803347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45F6B47-8E60-B379-0522-BE2080FCD7B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383ADC66-6BA9-B591-CB21-F2135F10FB0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580F9959-C76F-1A3A-33F1-E0A716D5B9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EEDF9ED-8C2C-8772-9D41-AC04514D53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D53D4A-3F80-EB1A-722C-CB22B031F911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EFC4E-2381-DAE8-94CB-BD1E94995DE4}"/>
              </a:ext>
            </a:extLst>
          </p:cNvPr>
          <p:cNvSpPr txBox="1"/>
          <p:nvPr/>
        </p:nvSpPr>
        <p:spPr>
          <a:xfrm>
            <a:off x="1641724" y="1252874"/>
            <a:ext cx="615276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🎓 Learnings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🕒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 behavior is context-sensitive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Users perceive and respond to idle time differently based on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mood, location, and intent.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⚡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Micro-engagement is effective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Short, meaningful activities increase user receptiveness and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reduce distraction guilt.</a:t>
            </a:r>
          </a:p>
        </p:txBody>
      </p:sp>
    </p:spTree>
    <p:extLst>
      <p:ext uri="{BB962C8B-B14F-4D97-AF65-F5344CB8AC3E}">
        <p14:creationId xmlns:p14="http://schemas.microsoft.com/office/powerpoint/2010/main" val="5830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3AC30FB-55F0-4A19-17DF-B0A51E484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60CACB08-64AF-65A2-8EB6-2533DA280D92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23C31B6E-1BDE-A98D-FFA5-62010FA029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104427" y="887767"/>
            <a:ext cx="7293587" cy="3410394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20098DB5-DC62-98A5-1A7C-27D2FF70C04C}"/>
              </a:ext>
            </a:extLst>
          </p:cNvPr>
          <p:cNvGrpSpPr/>
          <p:nvPr/>
        </p:nvGrpSpPr>
        <p:grpSpPr>
          <a:xfrm rot="19970780">
            <a:off x="597253" y="2912608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8520B41D-E45D-9473-6EBF-389987ACD2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D8B52C0F-00CE-778F-1101-CFD578C05F8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D11EA60D-8628-5A18-78D7-A64A4495E7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0E1753DE-9544-8116-BF3E-D3E56C4F699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98262F-F2CC-27B3-28D5-995001D9ED45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54FD7-6D3C-8CFC-AB07-2C8A433503EF}"/>
              </a:ext>
            </a:extLst>
          </p:cNvPr>
          <p:cNvSpPr txBox="1"/>
          <p:nvPr/>
        </p:nvSpPr>
        <p:spPr>
          <a:xfrm>
            <a:off x="1400789" y="1392057"/>
            <a:ext cx="62120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Limitations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🧠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full physiological tracking yet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Advanced tracking like heart rate or EEG not implemented in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current prototype.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👥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testing pool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Insights are based on a small number of participants, 	generalizability is limited.</a:t>
            </a:r>
          </a:p>
        </p:txBody>
      </p:sp>
    </p:spTree>
    <p:extLst>
      <p:ext uri="{BB962C8B-B14F-4D97-AF65-F5344CB8AC3E}">
        <p14:creationId xmlns:p14="http://schemas.microsoft.com/office/powerpoint/2010/main" val="4451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53356898-624E-5E81-EE75-2BD443F0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DA927FE2-702B-C6D9-141A-7133F4907B4B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9EE4EB8-3741-72D1-4264-A6BE2F4A88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104427" y="887767"/>
            <a:ext cx="7447390" cy="306926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E0BCCF8-2FC0-2D1E-F232-9180A34E14F7}"/>
              </a:ext>
            </a:extLst>
          </p:cNvPr>
          <p:cNvGrpSpPr/>
          <p:nvPr/>
        </p:nvGrpSpPr>
        <p:grpSpPr>
          <a:xfrm rot="19970780">
            <a:off x="555558" y="2544351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56FF0102-84D4-9033-7F34-45F974CDB13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32280A90-B4A0-8C19-4BE0-7716B8B3448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017EDBEE-BAAF-F93F-C7EF-F8C81E299A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9385314-AB41-407B-70FE-044B056494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5AA5AB4-65CB-1F5F-320A-BD6808B647EC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A6B64-1146-3F60-B417-045ADC448C1C}"/>
              </a:ext>
            </a:extLst>
          </p:cNvPr>
          <p:cNvSpPr txBox="1"/>
          <p:nvPr/>
        </p:nvSpPr>
        <p:spPr>
          <a:xfrm>
            <a:off x="1159855" y="1402401"/>
            <a:ext cx="71463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🔮 Future Plan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⌚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wearable data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Combine motion, heart rate, and location data for richer  idle-time detection.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🧪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 &amp; refinement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Conduct broader usability testing to improve feedback mechanisms.</a:t>
            </a:r>
          </a:p>
        </p:txBody>
      </p:sp>
    </p:spTree>
    <p:extLst>
      <p:ext uri="{BB962C8B-B14F-4D97-AF65-F5344CB8AC3E}">
        <p14:creationId xmlns:p14="http://schemas.microsoft.com/office/powerpoint/2010/main" val="18780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/>
          <p:cNvSpPr/>
          <p:nvPr/>
        </p:nvSpPr>
        <p:spPr>
          <a:xfrm rot="-5400000">
            <a:off x="2901318" y="-1490936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807" y="116184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048855" y="295800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/>
          <p:cNvSpPr txBox="1">
            <a:spLocks/>
          </p:cNvSpPr>
          <p:nvPr/>
        </p:nvSpPr>
        <p:spPr>
          <a:xfrm>
            <a:off x="1152634" y="1234973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sz="6600" dirty="0">
                <a:latin typeface="+mj-lt"/>
              </a:rPr>
              <a:t>Thank You!</a:t>
            </a:r>
          </a:p>
        </p:txBody>
      </p:sp>
      <p:pic>
        <p:nvPicPr>
          <p:cNvPr id="28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46121">
            <a:off x="649159" y="2256585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29" name="Google Shape;6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328224" y="2093519"/>
            <a:ext cx="1493508" cy="19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508307" y="2491304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241" y="1440281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77548">
            <a:off x="6896742" y="396092"/>
            <a:ext cx="1350731" cy="749513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34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92967">
            <a:off x="7610920" y="649986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010731">
            <a:off x="1168352" y="3200853"/>
            <a:ext cx="400612" cy="6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1C87AB8C-F3E7-8097-0C00-385A117AA544}"/>
              </a:ext>
            </a:extLst>
          </p:cNvPr>
          <p:cNvSpPr/>
          <p:nvPr/>
        </p:nvSpPr>
        <p:spPr>
          <a:xfrm>
            <a:off x="7827472" y="2611721"/>
            <a:ext cx="1161038" cy="2544108"/>
          </a:xfrm>
          <a:custGeom>
            <a:avLst/>
            <a:gdLst/>
            <a:ahLst/>
            <a:cxnLst/>
            <a:rect l="l" t="t" r="r" b="b"/>
            <a:pathLst>
              <a:path w="5046653" h="11058404">
                <a:moveTo>
                  <a:pt x="0" y="0"/>
                </a:moveTo>
                <a:lnTo>
                  <a:pt x="5046653" y="0"/>
                </a:lnTo>
                <a:lnTo>
                  <a:pt x="5046653" y="11058403"/>
                </a:lnTo>
                <a:lnTo>
                  <a:pt x="0" y="11058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27CB104-C7A5-4120-89BB-025C7E9E54FF}"/>
              </a:ext>
            </a:extLst>
          </p:cNvPr>
          <p:cNvSpPr/>
          <p:nvPr/>
        </p:nvSpPr>
        <p:spPr>
          <a:xfrm>
            <a:off x="6409257" y="2487926"/>
            <a:ext cx="1303646" cy="2655574"/>
          </a:xfrm>
          <a:custGeom>
            <a:avLst/>
            <a:gdLst/>
            <a:ahLst/>
            <a:cxnLst/>
            <a:rect l="l" t="t" r="r" b="b"/>
            <a:pathLst>
              <a:path w="5297171" h="10790533">
                <a:moveTo>
                  <a:pt x="0" y="0"/>
                </a:moveTo>
                <a:lnTo>
                  <a:pt x="5297171" y="0"/>
                </a:lnTo>
                <a:lnTo>
                  <a:pt x="5297171" y="10790533"/>
                </a:lnTo>
                <a:lnTo>
                  <a:pt x="0" y="10790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27CAFF-EF2A-242A-54A0-8C335DD6883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076908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4032698E-5E55-38E9-5BD9-0ED81ADE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BD3D1494-42AA-E904-7435-EA14616E3369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7FB274A3-0C27-0339-9D27-B7D33CBDF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A015B8F2-04B0-C289-09AF-5CDD858500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FF2C4722-BFF1-531B-DEA8-BCCCA1E4A34A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Low Fidelity Sketching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CBA7D39D-9611-11B7-AB95-350868FD44C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C027DAE5-9867-D159-71A8-77A1ECCF4AF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2B6860AD-045B-3C9A-F0AC-8FA7CB48451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6B100E-5144-580C-805F-C406B820DBD4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48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D9750D6F-7D93-7FBB-C2C2-D39B14D3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DE952480-189E-5430-7B00-BC8521C6003F}"/>
              </a:ext>
            </a:extLst>
          </p:cNvPr>
          <p:cNvSpPr/>
          <p:nvPr/>
        </p:nvSpPr>
        <p:spPr>
          <a:xfrm rot="5400000">
            <a:off x="3968522" y="-23003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D4F53969-3564-76A8-4DAE-842DF8251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6" y="1252876"/>
            <a:ext cx="7499760" cy="3766799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DA9F0B35-5009-FF87-119F-A5D834A4DB9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42C7D72E-D61A-D516-0A7D-B9F9D45DE4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26EB7F6-27B9-454F-1110-692005A4EAE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DEA7B000-CD93-EBC1-8F8E-3F3E6595D6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1373" y="-125764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7B751D08-7EBF-4CDF-B82A-340588C6A0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C30CB-7BC0-C6A2-FD46-BACBA7746F2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D36E241-1F60-8241-2328-648FC248A7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6140" y="1464425"/>
            <a:ext cx="6014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🛠️ Process</a:t>
            </a:r>
          </a:p>
          <a:p>
            <a:pPr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📝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Sketches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💻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Mockups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🗣️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&amp; Iteration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ideas explored on paper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to wireframes using digital tools (e.g., Figma/Balsamiq)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Refined based on peer/user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61DAB-3DF3-26C4-0A23-51CCB45F5A8C}"/>
              </a:ext>
            </a:extLst>
          </p:cNvPr>
          <p:cNvSpPr txBox="1"/>
          <p:nvPr/>
        </p:nvSpPr>
        <p:spPr>
          <a:xfrm>
            <a:off x="1562715" y="2732316"/>
            <a:ext cx="4923466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🎨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 Themes</a:t>
            </a:r>
          </a:p>
          <a:p>
            <a:pPr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📊 Idle Time Dashboard</a:t>
            </a:r>
          </a:p>
          <a:p>
            <a:pPr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🧩 Activity Interface</a:t>
            </a:r>
          </a:p>
          <a:p>
            <a:pPr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🚫 Distraction Tracker</a:t>
            </a:r>
          </a:p>
          <a:p>
            <a:pPr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🕹️ Gamified Productivity Panel</a:t>
            </a:r>
          </a:p>
          <a:p>
            <a:pPr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👤 My Profile Dashboard</a:t>
            </a:r>
          </a:p>
          <a:p>
            <a:pPr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🌐 My Community Dashboard</a:t>
            </a:r>
          </a:p>
        </p:txBody>
      </p:sp>
    </p:spTree>
    <p:extLst>
      <p:ext uri="{BB962C8B-B14F-4D97-AF65-F5344CB8AC3E}">
        <p14:creationId xmlns:p14="http://schemas.microsoft.com/office/powerpoint/2010/main" val="653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05909C15-D7B8-2766-53D1-293A1BA9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B8480166-77B3-3D97-6E23-FE8343E825CD}"/>
              </a:ext>
            </a:extLst>
          </p:cNvPr>
          <p:cNvSpPr/>
          <p:nvPr/>
        </p:nvSpPr>
        <p:spPr>
          <a:xfrm rot="5400000">
            <a:off x="3945672" y="-2680534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3A4CE53-5293-8BAC-487F-14504011125B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2D58653-B7DE-8B69-C979-C97BDF68ACF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60EE9C5-F223-C264-9157-72D5D019822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2EA83DE3-E062-6390-7347-2E101E09AA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9947" y="-50042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4DDE168E-8593-237E-4D55-F33D2F16C3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113323-6BA1-E7B7-4D90-0FEBD653E3B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1B0D3D-01CF-CE53-0C93-83B4EC9E4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29" y="1015328"/>
            <a:ext cx="4681837" cy="40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0C7775B7-30F2-57F6-0F46-A8772CD7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05D76E84-C582-6698-E860-83D1695AE91B}"/>
              </a:ext>
            </a:extLst>
          </p:cNvPr>
          <p:cNvSpPr/>
          <p:nvPr/>
        </p:nvSpPr>
        <p:spPr>
          <a:xfrm rot="5400000">
            <a:off x="3945672" y="-2680534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FCAB5872-F5D0-92AC-816B-EE4DF771127E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26044FF0-F9AD-55CE-2BF8-005FC3A64BE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C8A54E6D-EE7D-8B6F-B3AA-6C4D9786D11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AC91B83B-EC1F-3BC1-B1D9-53C0781652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9947" y="-50042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340AE9D7-A9F7-8D5F-3B4E-52570CC9E7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B3550C-FE11-5D1E-CC11-A71AD777A3E7}"/>
              </a:ext>
            </a:extLst>
          </p:cNvPr>
          <p:cNvSpPr/>
          <p:nvPr/>
        </p:nvSpPr>
        <p:spPr>
          <a:xfrm>
            <a:off x="8551819" y="4578598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147D6-0579-03F8-589B-839191BB88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596"/>
          <a:stretch/>
        </p:blipFill>
        <p:spPr>
          <a:xfrm>
            <a:off x="121669" y="821693"/>
            <a:ext cx="3078573" cy="4160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1A0D5-F704-20F4-F40B-234F35AA00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358" r="6739"/>
          <a:stretch/>
        </p:blipFill>
        <p:spPr>
          <a:xfrm>
            <a:off x="3329818" y="854722"/>
            <a:ext cx="2613942" cy="4032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976B28-CCCD-19F7-246A-180384073B7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45" r="6754" b="11835"/>
          <a:stretch/>
        </p:blipFill>
        <p:spPr>
          <a:xfrm>
            <a:off x="6132164" y="821693"/>
            <a:ext cx="2480918" cy="39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1727</Words>
  <Application>Microsoft Macintosh PowerPoint</Application>
  <PresentationFormat>On-screen Show (16:9)</PresentationFormat>
  <Paragraphs>304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Montserrat</vt:lpstr>
      <vt:lpstr>Google Sans</vt:lpstr>
      <vt:lpstr>Times New Roman</vt:lpstr>
      <vt:lpstr>Agrandir Grand Bold</vt:lpstr>
      <vt:lpstr>Wingdings</vt:lpstr>
      <vt:lpstr>Marcellus</vt:lpstr>
      <vt:lpstr> Cottagecore Aesthetic Style Thesis by Slidesgo</vt:lpstr>
      <vt:lpstr>Self-Tracking and Everyday Interaction with Personal Intelligences</vt:lpstr>
      <vt:lpstr>PowerPoint Presentation</vt:lpstr>
      <vt:lpstr>PowerPoint Presentation</vt:lpstr>
      <vt:lpstr>PowerPoint Presentation</vt:lpstr>
      <vt:lpstr>Introduction</vt:lpstr>
      <vt:lpstr>PowerPoint Presentation</vt:lpstr>
      <vt:lpstr>Low Fidelity Sketching</vt:lpstr>
      <vt:lpstr>Low Fidelity Sketching</vt:lpstr>
      <vt:lpstr>Low Fidelity Sketching</vt:lpstr>
      <vt:lpstr>Low Fidelity Sketching</vt:lpstr>
      <vt:lpstr>PowerPoint Presentation</vt:lpstr>
      <vt:lpstr>Background Study</vt:lpstr>
      <vt:lpstr>Background Study</vt:lpstr>
      <vt:lpstr>Background Study</vt:lpstr>
      <vt:lpstr>Background Study</vt:lpstr>
      <vt:lpstr>PowerPoint Presentation</vt:lpstr>
      <vt:lpstr>User Research – Questions</vt:lpstr>
      <vt:lpstr>User Research – Questions</vt:lpstr>
      <vt:lpstr>PowerPoint Presentation</vt:lpstr>
      <vt:lpstr>Interview Questions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Evaluation – Heuristic Analysis</vt:lpstr>
      <vt:lpstr>Interface Evaluation – Heuristic Analysis</vt:lpstr>
      <vt:lpstr>Interface Evaluation –Graphic Design Principles</vt:lpstr>
      <vt:lpstr>Interface Evaluation –Graphic Design Principles</vt:lpstr>
      <vt:lpstr>🎨 Leaderboard Chart– Heuristic Analysis</vt:lpstr>
      <vt:lpstr>🎨 Leaderboard Chart– Heuristic Analysis</vt:lpstr>
      <vt:lpstr>🎨 Leaderboard Chart – Graphic Design Evaluation</vt:lpstr>
      <vt:lpstr>🎨 Leaderboard Chart – Graphic Design Evaluation</vt:lpstr>
      <vt:lpstr>PowerPoint Presentation</vt:lpstr>
      <vt:lpstr>Updated Prototype</vt:lpstr>
      <vt:lpstr>PowerPoint Presentation</vt:lpstr>
      <vt:lpstr>Conclusion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Aesthetic Style Thesis</dc:title>
  <dc:creator>Golam Kibria</dc:creator>
  <cp:lastModifiedBy>B. M. Shahria Alam</cp:lastModifiedBy>
  <cp:revision>100</cp:revision>
  <dcterms:modified xsi:type="dcterms:W3CDTF">2025-05-19T08:08:25Z</dcterms:modified>
</cp:coreProperties>
</file>